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colors22.xml" ContentType="application/vnd.openxmlformats-officedocument.drawingml.diagramColors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charts/chart7.xml" ContentType="application/vnd.openxmlformats-officedocument.drawingml.char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charts/chart14.xml" ContentType="application/vnd.openxmlformats-officedocument.drawingml.chart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handoutMasters/handoutMaster1.xml" ContentType="application/vnd.openxmlformats-officedocument.presentationml.handoutMaster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charts/chart15.xml" ContentType="application/vnd.openxmlformats-officedocument.drawingml.chart+xml"/>
  <Override PartName="/ppt/diagrams/quickStyle26.xml" ContentType="application/vnd.openxmlformats-officedocument.drawingml.diagramStyl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65" r:id="rId13"/>
    <p:sldId id="272" r:id="rId14"/>
    <p:sldId id="266" r:id="rId15"/>
    <p:sldId id="268" r:id="rId16"/>
    <p:sldId id="267" r:id="rId17"/>
    <p:sldId id="269" r:id="rId18"/>
    <p:sldId id="280" r:id="rId19"/>
    <p:sldId id="275" r:id="rId20"/>
    <p:sldId id="273" r:id="rId21"/>
    <p:sldId id="274" r:id="rId22"/>
    <p:sldId id="276" r:id="rId23"/>
    <p:sldId id="277" r:id="rId24"/>
    <p:sldId id="278" r:id="rId25"/>
    <p:sldId id="281" r:id="rId26"/>
    <p:sldId id="282" r:id="rId27"/>
    <p:sldId id="283" r:id="rId28"/>
    <p:sldId id="284" r:id="rId29"/>
    <p:sldId id="279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ZO&amp;GRAZIA\Desktop\Statistica_Dormitorio_2010\Elab.Dati_Stat_Dormitorio_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600"/>
            </a:pPr>
            <a:r>
              <a:rPr lang="it-IT" sz="1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1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600" dirty="0"/>
              <a:t>Ospiti</a:t>
            </a:r>
            <a:r>
              <a:rPr lang="it-IT" sz="1600" baseline="0" dirty="0"/>
              <a:t> Dormitorio per Paese d'origine (</a:t>
            </a:r>
            <a:r>
              <a:rPr lang="it-IT" sz="1600" baseline="0" dirty="0" err="1"/>
              <a:t>Val.Ass.</a:t>
            </a:r>
            <a:r>
              <a:rPr lang="it-IT" sz="1600" baseline="0" dirty="0"/>
              <a:t>)</a:t>
            </a:r>
            <a:endParaRPr lang="it-IT" sz="1600" dirty="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Foglio1!$A$262:$A$297</c:f>
              <c:strCache>
                <c:ptCount val="36"/>
                <c:pt idx="0">
                  <c:v>N.D.</c:v>
                </c:pt>
                <c:pt idx="1">
                  <c:v>Romania</c:v>
                </c:pt>
                <c:pt idx="2">
                  <c:v>Italia</c:v>
                </c:pt>
                <c:pt idx="3">
                  <c:v>Gambia</c:v>
                </c:pt>
                <c:pt idx="4">
                  <c:v>Nigeria</c:v>
                </c:pt>
                <c:pt idx="5">
                  <c:v>Tunisia</c:v>
                </c:pt>
                <c:pt idx="6">
                  <c:v>Marocco</c:v>
                </c:pt>
                <c:pt idx="7">
                  <c:v>Somalia</c:v>
                </c:pt>
                <c:pt idx="8">
                  <c:v>Albania</c:v>
                </c:pt>
                <c:pt idx="9">
                  <c:v>Georgia</c:v>
                </c:pt>
                <c:pt idx="10">
                  <c:v>Eritrea</c:v>
                </c:pt>
                <c:pt idx="11">
                  <c:v>Ghana</c:v>
                </c:pt>
                <c:pt idx="12">
                  <c:v>Bulgaria</c:v>
                </c:pt>
                <c:pt idx="13">
                  <c:v>Togo</c:v>
                </c:pt>
                <c:pt idx="14">
                  <c:v>Pakistan</c:v>
                </c:pt>
                <c:pt idx="15">
                  <c:v>Scozia</c:v>
                </c:pt>
                <c:pt idx="16">
                  <c:v>Etiopia</c:v>
                </c:pt>
                <c:pt idx="17">
                  <c:v>Guinea</c:v>
                </c:pt>
                <c:pt idx="18">
                  <c:v>Congo</c:v>
                </c:pt>
                <c:pt idx="19">
                  <c:v>Iraq</c:v>
                </c:pt>
                <c:pt idx="20">
                  <c:v>Costa d’Avorio</c:v>
                </c:pt>
                <c:pt idx="21">
                  <c:v>India</c:v>
                </c:pt>
                <c:pt idx="22">
                  <c:v>Lituania</c:v>
                </c:pt>
                <c:pt idx="23">
                  <c:v>Somalia</c:v>
                </c:pt>
                <c:pt idx="24">
                  <c:v>Afghanistan</c:v>
                </c:pt>
                <c:pt idx="25">
                  <c:v>Senegal</c:v>
                </c:pt>
                <c:pt idx="26">
                  <c:v>Polonia</c:v>
                </c:pt>
                <c:pt idx="27">
                  <c:v>Rep. Ceca</c:v>
                </c:pt>
                <c:pt idx="28">
                  <c:v>Francia</c:v>
                </c:pt>
                <c:pt idx="29">
                  <c:v>Burkina Faso</c:v>
                </c:pt>
                <c:pt idx="30">
                  <c:v>Sierra Leone</c:v>
                </c:pt>
                <c:pt idx="31">
                  <c:v>Montenegro</c:v>
                </c:pt>
                <c:pt idx="32">
                  <c:v>Olanda </c:v>
                </c:pt>
                <c:pt idx="33">
                  <c:v>Svizzera</c:v>
                </c:pt>
                <c:pt idx="34">
                  <c:v>Mali</c:v>
                </c:pt>
                <c:pt idx="35">
                  <c:v>Russia</c:v>
                </c:pt>
              </c:strCache>
            </c:strRef>
          </c:cat>
          <c:val>
            <c:numRef>
              <c:f>Foglio1!$C$262:$C$297</c:f>
              <c:numCache>
                <c:formatCode>General</c:formatCode>
                <c:ptCount val="36"/>
                <c:pt idx="0">
                  <c:v>1</c:v>
                </c:pt>
                <c:pt idx="1">
                  <c:v>33</c:v>
                </c:pt>
                <c:pt idx="2">
                  <c:v>65</c:v>
                </c:pt>
                <c:pt idx="3">
                  <c:v>19</c:v>
                </c:pt>
                <c:pt idx="4">
                  <c:v>27</c:v>
                </c:pt>
                <c:pt idx="5">
                  <c:v>4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  <c:pt idx="9">
                  <c:v>8</c:v>
                </c:pt>
                <c:pt idx="10">
                  <c:v>12</c:v>
                </c:pt>
                <c:pt idx="11">
                  <c:v>4</c:v>
                </c:pt>
                <c:pt idx="12">
                  <c:v>13</c:v>
                </c:pt>
                <c:pt idx="13">
                  <c:v>6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6</c:v>
                </c:pt>
                <c:pt idx="18">
                  <c:v>1</c:v>
                </c:pt>
                <c:pt idx="19">
                  <c:v>2</c:v>
                </c:pt>
                <c:pt idx="20">
                  <c:v>4</c:v>
                </c:pt>
                <c:pt idx="21">
                  <c:v>3</c:v>
                </c:pt>
                <c:pt idx="22">
                  <c:v>2</c:v>
                </c:pt>
                <c:pt idx="23">
                  <c:v>4</c:v>
                </c:pt>
                <c:pt idx="24">
                  <c:v>3</c:v>
                </c:pt>
                <c:pt idx="25">
                  <c:v>1</c:v>
                </c:pt>
                <c:pt idx="26">
                  <c:v>3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</c:numCache>
            </c:numRef>
          </c:val>
        </c:ser>
        <c:shape val="box"/>
        <c:axId val="52697344"/>
        <c:axId val="52715520"/>
        <c:axId val="0"/>
      </c:bar3DChart>
      <c:catAx>
        <c:axId val="52697344"/>
        <c:scaling>
          <c:orientation val="minMax"/>
        </c:scaling>
        <c:axPos val="l"/>
        <c:tickLblPos val="nextTo"/>
        <c:txPr>
          <a:bodyPr/>
          <a:lstStyle/>
          <a:p>
            <a:pPr>
              <a:defRPr sz="800" b="1"/>
            </a:pPr>
            <a:endParaRPr lang="it-IT"/>
          </a:p>
        </c:txPr>
        <c:crossAx val="52715520"/>
        <c:crosses val="autoZero"/>
        <c:auto val="1"/>
        <c:lblAlgn val="ctr"/>
        <c:lblOffset val="100"/>
      </c:catAx>
      <c:valAx>
        <c:axId val="5271552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Numero Persone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52697344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1800" b="1" i="0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7</a:t>
            </a:r>
            <a:r>
              <a:rPr lang="it-IT" sz="1800" b="1" i="0" baseline="0" dirty="0"/>
              <a:t> Frequenza ingressi (%)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702076866176284"/>
          <c:y val="0.24564135691464289"/>
          <c:w val="0.47843057603665662"/>
          <c:h val="0.78948019252695456"/>
        </c:manualLayout>
      </c:layout>
      <c:doughnutChart>
        <c:varyColors val="1"/>
        <c:ser>
          <c:idx val="0"/>
          <c:order val="0"/>
          <c:explosion val="25"/>
          <c:dPt>
            <c:idx val="0"/>
            <c:explosion val="5"/>
          </c:dPt>
          <c:dLbls>
            <c:dLbl>
              <c:idx val="0"/>
              <c:layout>
                <c:manualLayout>
                  <c:x val="0.15153701245670612"/>
                  <c:y val="-0.1147638272868573"/>
                </c:manualLayout>
              </c:layout>
              <c:showLegendKey val="1"/>
              <c:showVal val="1"/>
              <c:showCatName val="1"/>
              <c:separator> </c:separator>
            </c:dLbl>
            <c:dLbl>
              <c:idx val="1"/>
              <c:layout>
                <c:manualLayout>
                  <c:x val="-0.16441360425311372"/>
                  <c:y val="9.3294457926684768E-2"/>
                </c:manualLayout>
              </c:layout>
              <c:showLegendKey val="1"/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0.14910761699506384"/>
                  <c:y val="-8.0066698093115465E-2"/>
                </c:manualLayout>
              </c:layout>
              <c:showLegendKey val="1"/>
              <c:showVal val="1"/>
              <c:showCatName val="1"/>
              <c:separator> </c:separator>
            </c:dLbl>
            <c:dLbl>
              <c:idx val="3"/>
              <c:layout>
                <c:manualLayout>
                  <c:x val="-7.1583936942517024E-2"/>
                  <c:y val="-0.13468263994943597"/>
                </c:manualLayout>
              </c:layout>
              <c:showLegendKey val="1"/>
              <c:showVal val="1"/>
              <c:showCatName val="1"/>
              <c:separator> </c:separator>
            </c:dLbl>
            <c:dLbl>
              <c:idx val="4"/>
              <c:layout>
                <c:manualLayout>
                  <c:x val="7.7978786957394824E-2"/>
                  <c:y val="-9.8901209295272768E-2"/>
                </c:manualLayout>
              </c:layout>
              <c:showLegendKey val="1"/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1"/>
            <c:showVal val="1"/>
            <c:showCatName val="1"/>
            <c:separator> </c:separator>
            <c:showLeaderLines val="1"/>
          </c:dLbls>
          <c:cat>
            <c:strRef>
              <c:f>Foglio1!$F$262:$F$266</c:f>
              <c:strCache>
                <c:ptCount val="5"/>
                <c:pt idx="0">
                  <c:v>Una volta</c:v>
                </c:pt>
                <c:pt idx="1">
                  <c:v>Due volte</c:v>
                </c:pt>
                <c:pt idx="2">
                  <c:v>Tre volte</c:v>
                </c:pt>
                <c:pt idx="3">
                  <c:v>Quattro volte</c:v>
                </c:pt>
                <c:pt idx="4">
                  <c:v>Cinque volte</c:v>
                </c:pt>
              </c:strCache>
            </c:strRef>
          </c:cat>
          <c:val>
            <c:numRef>
              <c:f>Foglio1!$H$262:$H$266</c:f>
              <c:numCache>
                <c:formatCode>0.00%</c:formatCode>
                <c:ptCount val="5"/>
                <c:pt idx="0">
                  <c:v>0.70078740157481012</c:v>
                </c:pt>
                <c:pt idx="1">
                  <c:v>0.1889763779527559</c:v>
                </c:pt>
                <c:pt idx="2">
                  <c:v>5.1181102362203801E-2</c:v>
                </c:pt>
                <c:pt idx="3">
                  <c:v>5.1181102362203801E-2</c:v>
                </c:pt>
                <c:pt idx="4">
                  <c:v>7.874015748031496E-3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plotVisOnly val="1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8</a:t>
            </a:r>
            <a:r>
              <a:rPr lang="it-IT" dirty="0"/>
              <a:t> Ospiti Dormitorio per classi d'età (Val. Ass.) 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showVal val="1"/>
          </c:dLbls>
          <c:cat>
            <c:strRef>
              <c:f>Foglio1!$A$310:$A$323</c:f>
              <c:strCache>
                <c:ptCount val="14"/>
                <c:pt idx="0">
                  <c:v>&lt;16</c:v>
                </c:pt>
                <c:pt idx="1">
                  <c:v>16-20</c:v>
                </c:pt>
                <c:pt idx="2">
                  <c:v>21-25</c:v>
                </c:pt>
                <c:pt idx="3">
                  <c:v>26-30</c:v>
                </c:pt>
                <c:pt idx="4">
                  <c:v>31-35</c:v>
                </c:pt>
                <c:pt idx="5">
                  <c:v>36-40</c:v>
                </c:pt>
                <c:pt idx="6">
                  <c:v>41-45</c:v>
                </c:pt>
                <c:pt idx="7">
                  <c:v>46-50</c:v>
                </c:pt>
                <c:pt idx="8">
                  <c:v>51-55</c:v>
                </c:pt>
                <c:pt idx="9">
                  <c:v>56-60</c:v>
                </c:pt>
                <c:pt idx="10">
                  <c:v>61-65</c:v>
                </c:pt>
                <c:pt idx="11">
                  <c:v>66-70</c:v>
                </c:pt>
                <c:pt idx="12">
                  <c:v>71-75</c:v>
                </c:pt>
                <c:pt idx="13">
                  <c:v>N.D.</c:v>
                </c:pt>
              </c:strCache>
            </c:strRef>
          </c:cat>
          <c:val>
            <c:numRef>
              <c:f>Foglio1!$B$310:$B$323</c:f>
              <c:numCache>
                <c:formatCode>General</c:formatCode>
                <c:ptCount val="14"/>
                <c:pt idx="0">
                  <c:v>2</c:v>
                </c:pt>
                <c:pt idx="1">
                  <c:v>13</c:v>
                </c:pt>
                <c:pt idx="2">
                  <c:v>41</c:v>
                </c:pt>
                <c:pt idx="3">
                  <c:v>43</c:v>
                </c:pt>
                <c:pt idx="4">
                  <c:v>36</c:v>
                </c:pt>
                <c:pt idx="5">
                  <c:v>30</c:v>
                </c:pt>
                <c:pt idx="6">
                  <c:v>27</c:v>
                </c:pt>
                <c:pt idx="7">
                  <c:v>15</c:v>
                </c:pt>
                <c:pt idx="8">
                  <c:v>15</c:v>
                </c:pt>
                <c:pt idx="9">
                  <c:v>7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19</c:v>
                </c:pt>
              </c:numCache>
            </c:numRef>
          </c:val>
        </c:ser>
        <c:dLbls>
          <c:showVal val="1"/>
        </c:dLbls>
        <c:shape val="box"/>
        <c:axId val="57788288"/>
        <c:axId val="57798656"/>
        <c:axId val="0"/>
      </c:bar3DChart>
      <c:catAx>
        <c:axId val="57788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it-IT" sz="1200"/>
                  <a:t>Classi d'età</a:t>
                </a:r>
              </a:p>
            </c:rich>
          </c:tx>
          <c:layout/>
        </c:title>
        <c:tickLblPos val="nextTo"/>
        <c:txPr>
          <a:bodyPr rot="-1740000"/>
          <a:lstStyle/>
          <a:p>
            <a:pPr>
              <a:defRPr sz="1200" b="1"/>
            </a:pPr>
            <a:endParaRPr lang="it-IT"/>
          </a:p>
        </c:txPr>
        <c:crossAx val="57798656"/>
        <c:crosses val="autoZero"/>
        <c:auto val="1"/>
        <c:lblAlgn val="ctr"/>
        <c:lblOffset val="100"/>
      </c:catAx>
      <c:valAx>
        <c:axId val="5779865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100"/>
                </a:pPr>
                <a:r>
                  <a:rPr lang="it-IT" sz="1100"/>
                  <a:t>Neumero Persone</a:t>
                </a:r>
              </a:p>
            </c:rich>
          </c:tx>
          <c:layout>
            <c:manualLayout>
              <c:xMode val="edge"/>
              <c:yMode val="edge"/>
              <c:x val="2.8437500000000011E-2"/>
              <c:y val="0.11254890819059896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778828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</a:t>
            </a:r>
            <a:r>
              <a:rPr lang="it-IT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9</a:t>
            </a:r>
            <a:r>
              <a:rPr lang="it-IT" baseline="0" dirty="0"/>
              <a:t> </a:t>
            </a:r>
            <a:r>
              <a:rPr lang="it-IT" sz="1800" b="1" i="0" u="none" strike="noStrike" baseline="0" dirty="0"/>
              <a:t>Ospiti Dormitorio per classi d'età (%)</a:t>
            </a:r>
            <a:r>
              <a:rPr lang="it-IT" baseline="0" dirty="0"/>
              <a:t> </a:t>
            </a:r>
            <a:endParaRPr lang="it-IT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2194644428678326E-2"/>
          <c:y val="0.29993534706467168"/>
          <c:w val="0.83167176481078764"/>
          <c:h val="0.69005412459035842"/>
        </c:manualLayout>
      </c:layout>
      <c:pie3D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explosion val="25"/>
          <c:dPt>
            <c:idx val="2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2.1205565700151602E-2"/>
                  <c:y val="-6.7076827260999158E-2"/>
                </c:manualLayout>
              </c:layout>
              <c:showVal val="1"/>
              <c:showCatName val="1"/>
              <c:separator>; </c:separator>
            </c:dLbl>
            <c:dLbl>
              <c:idx val="1"/>
              <c:layout>
                <c:manualLayout>
                  <c:x val="6.9482625602375933E-2"/>
                  <c:y val="-2.6673191274820065E-2"/>
                </c:manualLayout>
              </c:layout>
              <c:showVal val="1"/>
              <c:showCatName val="1"/>
              <c:separator>; </c:separator>
            </c:dLbl>
            <c:dLbl>
              <c:idx val="7"/>
              <c:layout>
                <c:manualLayout>
                  <c:x val="-5.1521107867424955E-2"/>
                  <c:y val="1.3293592538220858E-2"/>
                </c:manualLayout>
              </c:layout>
              <c:showVal val="1"/>
              <c:showCatName val="1"/>
              <c:separator>; </c:separator>
            </c:dLbl>
            <c:dLbl>
              <c:idx val="8"/>
              <c:layout>
                <c:manualLayout>
                  <c:x val="-6.9820460034814832E-2"/>
                  <c:y val="-1.0025950146062416E-2"/>
                </c:manualLayout>
              </c:layout>
              <c:showVal val="1"/>
              <c:showCatName val="1"/>
              <c:separator>; </c:separator>
            </c:dLbl>
            <c:dLbl>
              <c:idx val="10"/>
              <c:layout>
                <c:manualLayout>
                  <c:x val="-8.3129136184417265E-2"/>
                  <c:y val="-9.3040319112654743E-2"/>
                </c:manualLayout>
              </c:layout>
              <c:showVal val="1"/>
              <c:showCatName val="1"/>
              <c:separator>; </c:separator>
            </c:dLbl>
            <c:dLbl>
              <c:idx val="11"/>
              <c:layout>
                <c:manualLayout>
                  <c:x val="-4.8078940896405624E-2"/>
                  <c:y val="-0.16739299987689124"/>
                </c:manualLayout>
              </c:layout>
              <c:showVal val="1"/>
              <c:showCatName val="1"/>
              <c:separator>; </c:separator>
            </c:dLbl>
            <c:dLbl>
              <c:idx val="13"/>
              <c:layout>
                <c:manualLayout>
                  <c:x val="6.7754758018339883E-2"/>
                  <c:y val="1.8998827457609817E-2"/>
                </c:manualLayout>
              </c:layout>
              <c:showVal val="1"/>
              <c:showCatName val="1"/>
              <c:separator>; 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  <c:showCatName val="1"/>
            <c:separator>; </c:separator>
            <c:showLeaderLines val="1"/>
          </c:dLbls>
          <c:cat>
            <c:strRef>
              <c:f>Foglio1!$A$310:$A$323</c:f>
              <c:strCache>
                <c:ptCount val="14"/>
                <c:pt idx="0">
                  <c:v>&lt;16</c:v>
                </c:pt>
                <c:pt idx="1">
                  <c:v>16-20</c:v>
                </c:pt>
                <c:pt idx="2">
                  <c:v>21-25</c:v>
                </c:pt>
                <c:pt idx="3">
                  <c:v>26-30</c:v>
                </c:pt>
                <c:pt idx="4">
                  <c:v>31-35</c:v>
                </c:pt>
                <c:pt idx="5">
                  <c:v>36-40</c:v>
                </c:pt>
                <c:pt idx="6">
                  <c:v>41-45</c:v>
                </c:pt>
                <c:pt idx="7">
                  <c:v>46-50</c:v>
                </c:pt>
                <c:pt idx="8">
                  <c:v>51-55</c:v>
                </c:pt>
                <c:pt idx="9">
                  <c:v>56-60</c:v>
                </c:pt>
                <c:pt idx="10">
                  <c:v>61-65</c:v>
                </c:pt>
                <c:pt idx="11">
                  <c:v>66-70</c:v>
                </c:pt>
                <c:pt idx="12">
                  <c:v>71-75</c:v>
                </c:pt>
                <c:pt idx="13">
                  <c:v>N.D.</c:v>
                </c:pt>
              </c:strCache>
            </c:strRef>
          </c:cat>
          <c:val>
            <c:numRef>
              <c:f>Foglio1!$C$310:$C$323</c:f>
              <c:numCache>
                <c:formatCode>0.00%</c:formatCode>
                <c:ptCount val="14"/>
                <c:pt idx="0">
                  <c:v>7.874015748031496E-3</c:v>
                </c:pt>
                <c:pt idx="1">
                  <c:v>5.1181102362203815E-2</c:v>
                </c:pt>
                <c:pt idx="2">
                  <c:v>0.16141732283464574</c:v>
                </c:pt>
                <c:pt idx="3">
                  <c:v>0.16929133858268025</c:v>
                </c:pt>
                <c:pt idx="4">
                  <c:v>0.14173228346456893</c:v>
                </c:pt>
                <c:pt idx="5">
                  <c:v>0.11811023622047249</c:v>
                </c:pt>
                <c:pt idx="6">
                  <c:v>0.1062992125984252</c:v>
                </c:pt>
                <c:pt idx="7">
                  <c:v>5.9055118110236324E-2</c:v>
                </c:pt>
                <c:pt idx="8">
                  <c:v>5.9055118110236324E-2</c:v>
                </c:pt>
                <c:pt idx="9">
                  <c:v>2.7559055118110291E-2</c:v>
                </c:pt>
                <c:pt idx="10">
                  <c:v>1.1811023622047386E-2</c:v>
                </c:pt>
                <c:pt idx="11">
                  <c:v>7.874015748031496E-3</c:v>
                </c:pt>
                <c:pt idx="12">
                  <c:v>3.937007874015748E-3</c:v>
                </c:pt>
                <c:pt idx="13">
                  <c:v>7.4803149606299218E-2</c:v>
                </c:pt>
              </c:numCache>
            </c:numRef>
          </c:val>
        </c:ser>
      </c:pie3DChart>
    </c:plotArea>
    <c:plotVisOnly val="1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10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/>
              <a:t>Ospiti Dormitorio per mese di permanenza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dLbls>
            <c:dLbl>
              <c:idx val="11"/>
              <c:layout>
                <c:manualLayout>
                  <c:x val="-7.5436115040076017E-3"/>
                  <c:y val="-3.9100684261974585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</c:dLbls>
          <c:cat>
            <c:strRef>
              <c:f>Foglio1!$H$320:$H$331</c:f>
              <c:strCache>
                <c:ptCount val="12"/>
                <c:pt idx="0">
                  <c:v>10 Nov. 09</c:v>
                </c:pt>
                <c:pt idx="1">
                  <c:v>Dic. 09</c:v>
                </c:pt>
                <c:pt idx="2">
                  <c:v>Gen. 10</c:v>
                </c:pt>
                <c:pt idx="3">
                  <c:v>Feb. 10</c:v>
                </c:pt>
                <c:pt idx="4">
                  <c:v>Mar. 10</c:v>
                </c:pt>
                <c:pt idx="5">
                  <c:v>Apr. 10</c:v>
                </c:pt>
                <c:pt idx="6">
                  <c:v>Mag. 10</c:v>
                </c:pt>
                <c:pt idx="7">
                  <c:v>Giu. 10</c:v>
                </c:pt>
                <c:pt idx="8">
                  <c:v>Lug. 10</c:v>
                </c:pt>
                <c:pt idx="9">
                  <c:v>Ago. 10</c:v>
                </c:pt>
                <c:pt idx="10">
                  <c:v>Set. 10</c:v>
                </c:pt>
                <c:pt idx="11">
                  <c:v>23 Ott. 10</c:v>
                </c:pt>
              </c:strCache>
            </c:strRef>
          </c:cat>
          <c:val>
            <c:numRef>
              <c:f>Foglio1!$J$320:$J$331</c:f>
              <c:numCache>
                <c:formatCode>General</c:formatCode>
                <c:ptCount val="12"/>
                <c:pt idx="0">
                  <c:v>51</c:v>
                </c:pt>
                <c:pt idx="1">
                  <c:v>64</c:v>
                </c:pt>
                <c:pt idx="2">
                  <c:v>66</c:v>
                </c:pt>
                <c:pt idx="3">
                  <c:v>66</c:v>
                </c:pt>
                <c:pt idx="4">
                  <c:v>64</c:v>
                </c:pt>
                <c:pt idx="5">
                  <c:v>61</c:v>
                </c:pt>
                <c:pt idx="6">
                  <c:v>63</c:v>
                </c:pt>
                <c:pt idx="7">
                  <c:v>61</c:v>
                </c:pt>
                <c:pt idx="8">
                  <c:v>54</c:v>
                </c:pt>
                <c:pt idx="9">
                  <c:v>62</c:v>
                </c:pt>
                <c:pt idx="10">
                  <c:v>63</c:v>
                </c:pt>
                <c:pt idx="11">
                  <c:v>63</c:v>
                </c:pt>
              </c:numCache>
            </c:numRef>
          </c:val>
        </c:ser>
        <c:marker val="1"/>
        <c:axId val="57898112"/>
        <c:axId val="57899648"/>
      </c:lineChart>
      <c:catAx>
        <c:axId val="57898112"/>
        <c:scaling>
          <c:orientation val="minMax"/>
        </c:scaling>
        <c:axPos val="b"/>
        <c:tickLblPos val="nextTo"/>
        <c:txPr>
          <a:bodyPr rot="-1800000"/>
          <a:lstStyle/>
          <a:p>
            <a:pPr>
              <a:defRPr sz="1200" b="1"/>
            </a:pPr>
            <a:endParaRPr lang="it-IT"/>
          </a:p>
        </c:txPr>
        <c:crossAx val="57899648"/>
        <c:crosses val="autoZero"/>
        <c:auto val="1"/>
        <c:lblAlgn val="ctr"/>
        <c:lblOffset val="100"/>
      </c:catAx>
      <c:valAx>
        <c:axId val="5789964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200"/>
                </a:pPr>
                <a:r>
                  <a:rPr lang="it-IT" sz="1200"/>
                  <a:t>Numero Persone</a:t>
                </a:r>
              </a:p>
            </c:rich>
          </c:tx>
          <c:layout>
            <c:manualLayout>
              <c:xMode val="edge"/>
              <c:yMode val="edge"/>
              <c:x val="9.6618491665177528E-3"/>
              <c:y val="0.1028193195106379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7898112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strRef>
              <c:f>Foglio1!$F$272:$F$274</c:f>
              <c:strCache>
                <c:ptCount val="3"/>
                <c:pt idx="0">
                  <c:v>Italia</c:v>
                </c:pt>
                <c:pt idx="1">
                  <c:v>Romania</c:v>
                </c:pt>
                <c:pt idx="2">
                  <c:v>Nigeria</c:v>
                </c:pt>
              </c:strCache>
            </c:strRef>
          </c:cat>
          <c:val>
            <c:numRef>
              <c:f>Foglio1!$H$272:$H$274</c:f>
              <c:numCache>
                <c:formatCode>General</c:formatCode>
                <c:ptCount val="3"/>
                <c:pt idx="0">
                  <c:v>65</c:v>
                </c:pt>
                <c:pt idx="1">
                  <c:v>33</c:v>
                </c:pt>
                <c:pt idx="2">
                  <c:v>27</c:v>
                </c:pt>
              </c:numCache>
            </c:numRef>
          </c:val>
        </c:ser>
        <c:shape val="box"/>
        <c:axId val="56459648"/>
        <c:axId val="56461184"/>
        <c:axId val="0"/>
      </c:bar3DChart>
      <c:catAx>
        <c:axId val="56459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6461184"/>
        <c:crosses val="autoZero"/>
        <c:auto val="1"/>
        <c:lblAlgn val="ctr"/>
        <c:lblOffset val="100"/>
      </c:catAx>
      <c:valAx>
        <c:axId val="5646118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it-IT"/>
                  <a:t>Numero Persone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645964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3.4908960302434372E-2"/>
                  <c:y val="-2.8932983464458186E-2"/>
                </c:manualLayout>
              </c:layout>
              <c:showVal val="1"/>
            </c:dLbl>
            <c:dLbl>
              <c:idx val="1"/>
              <c:layout>
                <c:manualLayout>
                  <c:x val="1.7454480151217203E-2"/>
                  <c:y val="-8.6798950393375089E-3"/>
                </c:manualLayout>
              </c:layout>
              <c:showVal val="1"/>
            </c:dLbl>
            <c:dLbl>
              <c:idx val="2"/>
              <c:layout>
                <c:manualLayout>
                  <c:x val="1.1636320100811462E-2"/>
                  <c:y val="-2.314638677156654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strRef>
              <c:f>Foglio1!$A$1:$C$1</c:f>
              <c:strCache>
                <c:ptCount val="3"/>
                <c:pt idx="0">
                  <c:v>Marocco</c:v>
                </c:pt>
                <c:pt idx="1">
                  <c:v>Eritrea</c:v>
                </c:pt>
                <c:pt idx="2">
                  <c:v>Italia</c:v>
                </c:pt>
              </c:strCache>
            </c:strRef>
          </c:cat>
          <c:val>
            <c:numRef>
              <c:f>Foglio1!$A$2:$C$2</c:f>
              <c:numCache>
                <c:formatCode>General</c:formatCode>
                <c:ptCount val="3"/>
                <c:pt idx="0">
                  <c:v>17</c:v>
                </c:pt>
                <c:pt idx="1">
                  <c:v>62</c:v>
                </c:pt>
                <c:pt idx="2">
                  <c:v>51</c:v>
                </c:pt>
              </c:numCache>
            </c:numRef>
          </c:val>
        </c:ser>
        <c:shape val="box"/>
        <c:axId val="56481664"/>
        <c:axId val="56483200"/>
        <c:axId val="0"/>
      </c:bar3DChart>
      <c:catAx>
        <c:axId val="564816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6483200"/>
        <c:crosses val="autoZero"/>
        <c:auto val="1"/>
        <c:lblAlgn val="ctr"/>
        <c:lblOffset val="100"/>
      </c:catAx>
      <c:valAx>
        <c:axId val="5648320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000" b="1"/>
                </a:pPr>
                <a:r>
                  <a:rPr lang="it-IT" sz="1000" b="1" dirty="0" smtClean="0"/>
                  <a:t>Numero</a:t>
                </a:r>
                <a:r>
                  <a:rPr lang="it-IT" sz="1000" b="1" baseline="0" dirty="0" smtClean="0"/>
                  <a:t> Persone</a:t>
                </a:r>
                <a:endParaRPr lang="it-IT" sz="1000" b="1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6481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800" b="1" i="0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2</a:t>
            </a:r>
            <a:r>
              <a:rPr lang="it-IT" sz="1800" b="1" i="0" baseline="0" dirty="0"/>
              <a:t> Ospiti Dormitorio per Paese d'origine (%)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4643609847276973"/>
          <c:y val="0.32690816601511763"/>
          <c:w val="0.62087134630560492"/>
          <c:h val="0.60188991144040405"/>
        </c:manualLayout>
      </c:layout>
      <c:pie3DChart>
        <c:varyColors val="1"/>
        <c:ser>
          <c:idx val="0"/>
          <c:order val="0"/>
          <c:explosion val="25"/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0.11560532545372126"/>
                  <c:y val="-1.6042024282829723E-2"/>
                </c:manualLayout>
              </c:layout>
              <c:showVal val="1"/>
              <c:showCatName val="1"/>
              <c:separator> </c:separator>
            </c:dLbl>
            <c:dLbl>
              <c:idx val="1"/>
              <c:layout>
                <c:manualLayout>
                  <c:x val="4.6904786827791534E-2"/>
                  <c:y val="1.223570880354757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b="1"/>
                      <a:t>Romania 12,99%</a:t>
                    </a:r>
                  </a:p>
                </c:rich>
              </c:tx>
              <c:spPr/>
              <c:showVal val="1"/>
              <c:showCatName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b="1"/>
                      <a:t>Italia 25,59%</a:t>
                    </a:r>
                  </a:p>
                </c:rich>
              </c:tx>
              <c:spPr/>
              <c:showVal val="1"/>
              <c:showCatName val="1"/>
              <c:separator> </c:separator>
            </c:dLbl>
            <c:dLbl>
              <c:idx val="3"/>
              <c:layout>
                <c:manualLayout>
                  <c:x val="-6.2605519952547123E-2"/>
                  <c:y val="2.2537877711135017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b="1"/>
                      <a:t>Gambia 7,48%</a:t>
                    </a:r>
                  </a:p>
                </c:rich>
              </c:tx>
              <c:spPr/>
              <c:showVal val="1"/>
              <c:showCatName val="1"/>
              <c:separator> </c:separator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b="1"/>
                      <a:t>Nigeria 10,63%</a:t>
                    </a:r>
                  </a:p>
                </c:rich>
              </c:tx>
              <c:spPr/>
              <c:showVal val="1"/>
              <c:showCatName val="1"/>
              <c:separator> </c:separator>
            </c:dLbl>
            <c:dLbl>
              <c:idx val="5"/>
              <c:layout>
                <c:manualLayout>
                  <c:x val="3.2599643142055046E-2"/>
                  <c:y val="8.4270056960179598E-2"/>
                </c:manualLayout>
              </c:layout>
              <c:showVal val="1"/>
              <c:showCatName val="1"/>
              <c:separator> </c:separator>
            </c:dLbl>
            <c:dLbl>
              <c:idx val="6"/>
              <c:layout>
                <c:manualLayout>
                  <c:x val="-1.1189993362198634E-2"/>
                  <c:y val="5.9078522357701134E-2"/>
                </c:manualLayout>
              </c:layout>
              <c:showVal val="1"/>
              <c:showCatName val="1"/>
              <c:separator> </c:separator>
            </c:dLbl>
            <c:dLbl>
              <c:idx val="7"/>
              <c:layout>
                <c:manualLayout>
                  <c:x val="-2.3286137956653411E-2"/>
                  <c:y val="5.4828251953739228E-2"/>
                </c:manualLayout>
              </c:layout>
              <c:showVal val="1"/>
              <c:showCatName val="1"/>
              <c:separator> </c:separator>
            </c:dLbl>
            <c:dLbl>
              <c:idx val="8"/>
              <c:layout>
                <c:manualLayout>
                  <c:x val="-1.5251353441608663E-2"/>
                  <c:y val="4.0166118475696864E-2"/>
                </c:manualLayout>
              </c:layout>
              <c:showVal val="1"/>
              <c:showCatName val="1"/>
              <c:separator> </c:separator>
            </c:dLbl>
            <c:dLbl>
              <c:idx val="9"/>
              <c:layout>
                <c:manualLayout>
                  <c:x val="-3.6227353831351131E-2"/>
                  <c:y val="3.2042112879350736E-2"/>
                </c:manualLayout>
              </c:layout>
              <c:spPr/>
              <c:txPr>
                <a:bodyPr/>
                <a:lstStyle/>
                <a:p>
                  <a:pPr>
                    <a:defRPr sz="1000" b="1"/>
                  </a:pPr>
                  <a:endParaRPr lang="it-IT"/>
                </a:p>
              </c:txPr>
              <c:showVal val="1"/>
              <c:showCatName val="1"/>
              <c:separator> </c:separator>
            </c:dLbl>
            <c:dLbl>
              <c:idx val="10"/>
              <c:layout>
                <c:manualLayout>
                  <c:x val="-5.5784967177610424E-2"/>
                  <c:y val="2.1066628274841171E-2"/>
                </c:manualLayout>
              </c:layout>
              <c:spPr/>
              <c:txPr>
                <a:bodyPr/>
                <a:lstStyle/>
                <a:p>
                  <a:pPr>
                    <a:defRPr sz="1000" b="1"/>
                  </a:pPr>
                  <a:endParaRPr lang="it-IT"/>
                </a:p>
              </c:txPr>
              <c:showVal val="1"/>
              <c:showCatName val="1"/>
              <c:separator> </c:separator>
            </c:dLbl>
            <c:dLbl>
              <c:idx val="11"/>
              <c:layout>
                <c:manualLayout>
                  <c:x val="-6.478481953096929E-2"/>
                  <c:y val="-1.7478469199788845E-2"/>
                </c:manualLayout>
              </c:layout>
              <c:showVal val="1"/>
              <c:showCatName val="1"/>
              <c:separator> </c:separator>
            </c:dLbl>
            <c:dLbl>
              <c:idx val="12"/>
              <c:layout>
                <c:manualLayout>
                  <c:x val="-7.026532936283196E-2"/>
                  <c:y val="2.4311918816055492E-2"/>
                </c:manualLayout>
              </c:layout>
              <c:spPr/>
              <c:txPr>
                <a:bodyPr/>
                <a:lstStyle/>
                <a:p>
                  <a:pPr>
                    <a:defRPr sz="1000" b="1"/>
                  </a:pPr>
                  <a:endParaRPr lang="it-IT"/>
                </a:p>
              </c:txPr>
              <c:showVal val="1"/>
              <c:showCatName val="1"/>
              <c:separator> </c:separator>
            </c:dLbl>
            <c:dLbl>
              <c:idx val="18"/>
              <c:layout>
                <c:manualLayout>
                  <c:x val="-0.10331847440183665"/>
                  <c:y val="-6.1978286469465446E-2"/>
                </c:manualLayout>
              </c:layout>
              <c:showVal val="1"/>
              <c:showCatName val="1"/>
              <c:separator> </c:separator>
            </c:dLbl>
            <c:dLbl>
              <c:idx val="22"/>
              <c:layout>
                <c:manualLayout>
                  <c:x val="-6.1076115485564256E-2"/>
                  <c:y val="-0.17598473186632718"/>
                </c:manualLayout>
              </c:layout>
              <c:showVal val="1"/>
              <c:showCatName val="1"/>
              <c:separator> </c:separator>
            </c:dLbl>
            <c:dLbl>
              <c:idx val="29"/>
              <c:layout>
                <c:manualLayout>
                  <c:x val="4.0439870389335712E-2"/>
                  <c:y val="-0.24138269636126741"/>
                </c:manualLayout>
              </c:layout>
              <c:showVal val="1"/>
              <c:showCatName val="1"/>
              <c:separator> </c:separator>
            </c:dLbl>
            <c:dLbl>
              <c:idx val="30"/>
              <c:layout>
                <c:manualLayout>
                  <c:x val="0.12563694463565167"/>
                  <c:y val="-0.17170670121930964"/>
                </c:manualLayout>
              </c:layout>
              <c:showVal val="1"/>
              <c:showCatName val="1"/>
              <c:separator> </c:separator>
            </c:dLbl>
            <c:dLbl>
              <c:idx val="31"/>
              <c:layout>
                <c:manualLayout>
                  <c:x val="0.11536632746892719"/>
                  <c:y val="-0.11085683909764278"/>
                </c:manualLayout>
              </c:layout>
              <c:showVal val="1"/>
              <c:showCatName val="1"/>
              <c:separator> </c:separator>
            </c:dLbl>
            <c:dLbl>
              <c:idx val="32"/>
              <c:layout>
                <c:manualLayout>
                  <c:x val="0.16763841087028344"/>
                  <c:y val="-0.13711094130111373"/>
                </c:manualLayout>
              </c:layout>
              <c:showVal val="1"/>
              <c:showCatName val="1"/>
              <c:separator> </c:separator>
            </c:dLbl>
            <c:dLbl>
              <c:idx val="33"/>
              <c:layout>
                <c:manualLayout>
                  <c:x val="0.1294848591687234"/>
                  <c:y val="-0.21212266188245471"/>
                </c:manualLayout>
              </c:layout>
              <c:showVal val="1"/>
              <c:showCatName val="1"/>
              <c:separator> </c:separator>
            </c:dLbl>
            <c:dLbl>
              <c:idx val="35"/>
              <c:layout>
                <c:manualLayout>
                  <c:x val="0.10426567038749142"/>
                  <c:y val="-8.085215086510808E-2"/>
                </c:manualLayout>
              </c:layout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Foglio1!$A$262:$A$297</c:f>
              <c:strCache>
                <c:ptCount val="36"/>
                <c:pt idx="0">
                  <c:v>N.D.</c:v>
                </c:pt>
                <c:pt idx="1">
                  <c:v>Romania</c:v>
                </c:pt>
                <c:pt idx="2">
                  <c:v>Italia</c:v>
                </c:pt>
                <c:pt idx="3">
                  <c:v>Gambia</c:v>
                </c:pt>
                <c:pt idx="4">
                  <c:v>Nigeria</c:v>
                </c:pt>
                <c:pt idx="5">
                  <c:v>Tunisia</c:v>
                </c:pt>
                <c:pt idx="6">
                  <c:v>Marocco</c:v>
                </c:pt>
                <c:pt idx="7">
                  <c:v>Somalia</c:v>
                </c:pt>
                <c:pt idx="8">
                  <c:v>Albania</c:v>
                </c:pt>
                <c:pt idx="9">
                  <c:v>Georgia</c:v>
                </c:pt>
                <c:pt idx="10">
                  <c:v>Eritrea</c:v>
                </c:pt>
                <c:pt idx="11">
                  <c:v>Ghana</c:v>
                </c:pt>
                <c:pt idx="12">
                  <c:v>Bulgaria</c:v>
                </c:pt>
                <c:pt idx="13">
                  <c:v>Togo</c:v>
                </c:pt>
                <c:pt idx="14">
                  <c:v>Pakistan</c:v>
                </c:pt>
                <c:pt idx="15">
                  <c:v>Scozia</c:v>
                </c:pt>
                <c:pt idx="16">
                  <c:v>Etiopia</c:v>
                </c:pt>
                <c:pt idx="17">
                  <c:v>Guinea</c:v>
                </c:pt>
                <c:pt idx="18">
                  <c:v>Congo</c:v>
                </c:pt>
                <c:pt idx="19">
                  <c:v>Iraq</c:v>
                </c:pt>
                <c:pt idx="20">
                  <c:v>Costa d’Avorio</c:v>
                </c:pt>
                <c:pt idx="21">
                  <c:v>India</c:v>
                </c:pt>
                <c:pt idx="22">
                  <c:v>Lituania</c:v>
                </c:pt>
                <c:pt idx="23">
                  <c:v>Somalia</c:v>
                </c:pt>
                <c:pt idx="24">
                  <c:v>Afghanistan</c:v>
                </c:pt>
                <c:pt idx="25">
                  <c:v>Senegal</c:v>
                </c:pt>
                <c:pt idx="26">
                  <c:v>Polonia</c:v>
                </c:pt>
                <c:pt idx="27">
                  <c:v>Rep. Ceca</c:v>
                </c:pt>
                <c:pt idx="28">
                  <c:v>Francia</c:v>
                </c:pt>
                <c:pt idx="29">
                  <c:v>Burkina Faso</c:v>
                </c:pt>
                <c:pt idx="30">
                  <c:v>Sierra Leone</c:v>
                </c:pt>
                <c:pt idx="31">
                  <c:v>Montenegro</c:v>
                </c:pt>
                <c:pt idx="32">
                  <c:v>Olanda </c:v>
                </c:pt>
                <c:pt idx="33">
                  <c:v>Svizzera</c:v>
                </c:pt>
                <c:pt idx="34">
                  <c:v>Mali</c:v>
                </c:pt>
                <c:pt idx="35">
                  <c:v>Russia</c:v>
                </c:pt>
              </c:strCache>
            </c:strRef>
          </c:cat>
          <c:val>
            <c:numRef>
              <c:f>Foglio1!$D$262:$D$297</c:f>
              <c:numCache>
                <c:formatCode>0.00%</c:formatCode>
                <c:ptCount val="36"/>
                <c:pt idx="0">
                  <c:v>3.937007874015748E-3</c:v>
                </c:pt>
                <c:pt idx="1">
                  <c:v>0.1299212598425197</c:v>
                </c:pt>
                <c:pt idx="2">
                  <c:v>0.25590551181102361</c:v>
                </c:pt>
                <c:pt idx="3">
                  <c:v>7.4803149606299218E-2</c:v>
                </c:pt>
                <c:pt idx="4">
                  <c:v>0.1062992125984252</c:v>
                </c:pt>
                <c:pt idx="5">
                  <c:v>1.5748031496063217E-2</c:v>
                </c:pt>
                <c:pt idx="6">
                  <c:v>2.3622047244094488E-2</c:v>
                </c:pt>
                <c:pt idx="7">
                  <c:v>2.7559055118110291E-2</c:v>
                </c:pt>
                <c:pt idx="8">
                  <c:v>2.3622047244094488E-2</c:v>
                </c:pt>
                <c:pt idx="9">
                  <c:v>3.1496062992125991E-2</c:v>
                </c:pt>
                <c:pt idx="10">
                  <c:v>4.7244094488188976E-2</c:v>
                </c:pt>
                <c:pt idx="11">
                  <c:v>1.5748031496063217E-2</c:v>
                </c:pt>
                <c:pt idx="12">
                  <c:v>5.1181102362203787E-2</c:v>
                </c:pt>
                <c:pt idx="13">
                  <c:v>2.3622047244094488E-2</c:v>
                </c:pt>
                <c:pt idx="14">
                  <c:v>1.1811023622047391E-2</c:v>
                </c:pt>
                <c:pt idx="15">
                  <c:v>3.937007874015748E-3</c:v>
                </c:pt>
                <c:pt idx="16">
                  <c:v>3.937007874015748E-3</c:v>
                </c:pt>
                <c:pt idx="17">
                  <c:v>2.3622047244094488E-2</c:v>
                </c:pt>
                <c:pt idx="18">
                  <c:v>3.937007874015748E-3</c:v>
                </c:pt>
                <c:pt idx="19">
                  <c:v>7.874015748031496E-3</c:v>
                </c:pt>
                <c:pt idx="20">
                  <c:v>1.5748031496063217E-2</c:v>
                </c:pt>
                <c:pt idx="21">
                  <c:v>1.1811023622047391E-2</c:v>
                </c:pt>
                <c:pt idx="22">
                  <c:v>7.874015748031496E-3</c:v>
                </c:pt>
                <c:pt idx="23">
                  <c:v>1.5748031496063217E-2</c:v>
                </c:pt>
                <c:pt idx="24">
                  <c:v>1.1811023622047391E-2</c:v>
                </c:pt>
                <c:pt idx="25">
                  <c:v>3.937007874015748E-3</c:v>
                </c:pt>
                <c:pt idx="26">
                  <c:v>1.1811023622047391E-2</c:v>
                </c:pt>
                <c:pt idx="27">
                  <c:v>3.937007874015748E-3</c:v>
                </c:pt>
                <c:pt idx="28">
                  <c:v>3.937007874015748E-3</c:v>
                </c:pt>
                <c:pt idx="29">
                  <c:v>3.937007874015748E-3</c:v>
                </c:pt>
                <c:pt idx="30">
                  <c:v>3.937007874015748E-3</c:v>
                </c:pt>
                <c:pt idx="31">
                  <c:v>3.937007874015748E-3</c:v>
                </c:pt>
                <c:pt idx="32">
                  <c:v>3.937007874015748E-3</c:v>
                </c:pt>
                <c:pt idx="33">
                  <c:v>3.937007874015748E-3</c:v>
                </c:pt>
                <c:pt idx="34">
                  <c:v>3.937007874015748E-3</c:v>
                </c:pt>
                <c:pt idx="35">
                  <c:v>3.937007874015748E-3</c:v>
                </c:pt>
              </c:numCache>
            </c:numRef>
          </c:val>
        </c:ser>
        <c:dLbls>
          <c:showVal val="1"/>
        </c:dLbls>
      </c:pie3DChart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600"/>
            </a:pPr>
            <a:r>
              <a:rPr lang="it-IT" sz="1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3</a:t>
            </a:r>
            <a:r>
              <a:rPr lang="it-IT" sz="1600" dirty="0"/>
              <a:t> Il Podio dei Paesi più rappresentativi (Val. Ass.)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strRef>
              <c:f>Foglio1!$F$272:$F$274</c:f>
              <c:strCache>
                <c:ptCount val="3"/>
                <c:pt idx="0">
                  <c:v>Italia</c:v>
                </c:pt>
                <c:pt idx="1">
                  <c:v>Romania</c:v>
                </c:pt>
                <c:pt idx="2">
                  <c:v>Nigeria</c:v>
                </c:pt>
              </c:strCache>
            </c:strRef>
          </c:cat>
          <c:val>
            <c:numRef>
              <c:f>Foglio1!$H$272:$H$274</c:f>
              <c:numCache>
                <c:formatCode>General</c:formatCode>
                <c:ptCount val="3"/>
                <c:pt idx="0">
                  <c:v>65</c:v>
                </c:pt>
                <c:pt idx="1">
                  <c:v>33</c:v>
                </c:pt>
                <c:pt idx="2">
                  <c:v>27</c:v>
                </c:pt>
              </c:numCache>
            </c:numRef>
          </c:val>
        </c:ser>
        <c:shape val="box"/>
        <c:axId val="52051328"/>
        <c:axId val="52053120"/>
        <c:axId val="0"/>
      </c:bar3DChart>
      <c:catAx>
        <c:axId val="52051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52053120"/>
        <c:crosses val="autoZero"/>
        <c:auto val="1"/>
        <c:lblAlgn val="ctr"/>
        <c:lblOffset val="100"/>
      </c:catAx>
      <c:valAx>
        <c:axId val="5205312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100"/>
                </a:pPr>
                <a:r>
                  <a:rPr lang="it-IT" sz="1100"/>
                  <a:t>Numero Persone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2051328"/>
        <c:crosses val="autoZero"/>
        <c:crossBetween val="between"/>
      </c:valAx>
    </c:plotArea>
    <c:plotVisOnly val="1"/>
  </c:chart>
  <c:spPr>
    <a:ln w="28575">
      <a:solidFill>
        <a:schemeClr val="bg1">
          <a:lumMod val="50000"/>
        </a:schemeClr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200"/>
            </a:pPr>
            <a:r>
              <a:rPr lang="it-IT" sz="1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 3.1</a:t>
            </a:r>
            <a:r>
              <a:rPr lang="it-IT" sz="1200" baseline="0" dirty="0"/>
              <a:t> Peso % Italia su Totale</a:t>
            </a:r>
            <a:endParaRPr lang="it-IT" sz="1200" dirty="0"/>
          </a:p>
        </c:rich>
      </c:tx>
      <c:layout>
        <c:manualLayout>
          <c:xMode val="edge"/>
          <c:yMode val="edge"/>
          <c:x val="2.1618721950790988E-2"/>
          <c:y val="3.5273858460171288E-2"/>
        </c:manualLayout>
      </c:layout>
    </c:title>
    <c:plotArea>
      <c:layout>
        <c:manualLayout>
          <c:layoutTarget val="inner"/>
          <c:xMode val="edge"/>
          <c:yMode val="edge"/>
          <c:x val="0.3340774748433345"/>
          <c:y val="0.1552216783712847"/>
          <c:w val="0.49810655833626138"/>
          <c:h val="0.70452909602516489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</c:dLbls>
          <c:cat>
            <c:strRef>
              <c:f>(Foglio1!$F$272,Foglio1!$J$271)</c:f>
              <c:strCache>
                <c:ptCount val="2"/>
                <c:pt idx="0">
                  <c:v>Italia</c:v>
                </c:pt>
                <c:pt idx="1">
                  <c:v>Resto dei Paesi</c:v>
                </c:pt>
              </c:strCache>
            </c:strRef>
          </c:cat>
          <c:val>
            <c:numRef>
              <c:f>Foglio1!$I$272:$J$272</c:f>
              <c:numCache>
                <c:formatCode>0.00%</c:formatCode>
                <c:ptCount val="2"/>
                <c:pt idx="0">
                  <c:v>0.25590551181102361</c:v>
                </c:pt>
                <c:pt idx="1">
                  <c:v>0.74409448818898305</c:v>
                </c:pt>
              </c:numCache>
            </c:numRef>
          </c:val>
        </c:ser>
        <c:firstSliceAng val="0"/>
        <c:holeSize val="10"/>
      </c:doughnutChart>
    </c:plotArea>
    <c:legend>
      <c:legendPos val="b"/>
      <c:legendEntry>
        <c:idx val="0"/>
        <c:txPr>
          <a:bodyPr/>
          <a:lstStyle/>
          <a:p>
            <a:pPr rtl="0">
              <a:defRPr sz="1400" b="0"/>
            </a:pPr>
            <a:endParaRPr lang="it-IT"/>
          </a:p>
        </c:txPr>
      </c:legendEntry>
      <c:legendEntry>
        <c:idx val="1"/>
        <c:txPr>
          <a:bodyPr/>
          <a:lstStyle/>
          <a:p>
            <a:pPr rtl="0">
              <a:defRPr sz="1400" b="0"/>
            </a:pPr>
            <a:endParaRPr lang="it-IT"/>
          </a:p>
        </c:txPr>
      </c:legendEntry>
      <c:layout/>
      <c:txPr>
        <a:bodyPr/>
        <a:lstStyle/>
        <a:p>
          <a:pPr rtl="0">
            <a:defRPr sz="1400" b="1"/>
          </a:pPr>
          <a:endParaRPr lang="it-IT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200"/>
            </a:pPr>
            <a:r>
              <a:rPr lang="it-IT" sz="1200" b="1" i="0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 3.2</a:t>
            </a:r>
            <a:r>
              <a:rPr lang="it-IT" sz="1200" b="1" i="0" baseline="0" dirty="0"/>
              <a:t> Peso % Romania su Totale</a:t>
            </a:r>
          </a:p>
        </c:rich>
      </c:tx>
      <c:layout>
        <c:manualLayout>
          <c:xMode val="edge"/>
          <c:yMode val="edge"/>
          <c:x val="3.4491866860591452E-3"/>
          <c:y val="5.4856687511236684E-3"/>
        </c:manualLayout>
      </c:layout>
    </c:title>
    <c:plotArea>
      <c:layout>
        <c:manualLayout>
          <c:layoutTarget val="inner"/>
          <c:xMode val="edge"/>
          <c:yMode val="edge"/>
          <c:x val="0.29956659940120839"/>
          <c:y val="0.13315176182687308"/>
          <c:w val="0.45819048096694931"/>
          <c:h val="0.69503290349575853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2.5000000000000001E-2"/>
                  <c:y val="-3.703703703703705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  <c:showLeaderLines val="1"/>
          </c:dLbls>
          <c:cat>
            <c:strRef>
              <c:f>(Foglio1!$F$273;Foglio1!$J$271)</c:f>
              <c:strCache>
                <c:ptCount val="2"/>
                <c:pt idx="0">
                  <c:v>Romania</c:v>
                </c:pt>
                <c:pt idx="1">
                  <c:v>Resto dei Paesi</c:v>
                </c:pt>
              </c:strCache>
            </c:strRef>
          </c:cat>
          <c:val>
            <c:numRef>
              <c:f>Foglio1!$I$273:$J$273</c:f>
              <c:numCache>
                <c:formatCode>0.00%</c:formatCode>
                <c:ptCount val="2"/>
                <c:pt idx="0">
                  <c:v>0.1299212598425197</c:v>
                </c:pt>
                <c:pt idx="1">
                  <c:v>0.87007874015748365</c:v>
                </c:pt>
              </c:numCache>
            </c:numRef>
          </c:val>
        </c:ser>
        <c:firstSliceAng val="0"/>
        <c:holeSize val="10"/>
      </c:doughnutChart>
    </c:plotArea>
    <c:legend>
      <c:legendPos val="b"/>
      <c:layout/>
      <c:txPr>
        <a:bodyPr/>
        <a:lstStyle/>
        <a:p>
          <a:pPr rtl="0">
            <a:defRPr sz="1400"/>
          </a:pPr>
          <a:endParaRPr lang="it-IT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200"/>
            </a:pPr>
            <a:r>
              <a:rPr lang="it-IT" sz="1200" b="1" i="0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 3.3</a:t>
            </a:r>
            <a:r>
              <a:rPr lang="it-IT" sz="1200" b="1" i="0" baseline="0" dirty="0"/>
              <a:t> Peso % Nigeria su Totale</a:t>
            </a:r>
          </a:p>
        </c:rich>
      </c:tx>
      <c:layout>
        <c:manualLayout>
          <c:xMode val="edge"/>
          <c:yMode val="edge"/>
          <c:x val="2.4998973727422002E-2"/>
          <c:y val="0"/>
        </c:manualLayout>
      </c:layout>
    </c:title>
    <c:plotArea>
      <c:layout>
        <c:manualLayout>
          <c:layoutTarget val="inner"/>
          <c:xMode val="edge"/>
          <c:yMode val="edge"/>
          <c:x val="0.31600131543840732"/>
          <c:y val="0.16116046596759906"/>
          <c:w val="0.47899880873728445"/>
          <c:h val="0.6724059515301235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4.3944991789819379E-2"/>
                  <c:y val="-8.33332519733854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  <c:showLeaderLines val="1"/>
          </c:dLbls>
          <c:cat>
            <c:strRef>
              <c:f>(Foglio1!$F$274,Foglio1!$J$271)</c:f>
              <c:strCache>
                <c:ptCount val="2"/>
                <c:pt idx="0">
                  <c:v>Nigeria</c:v>
                </c:pt>
                <c:pt idx="1">
                  <c:v>Resto dei Paesi</c:v>
                </c:pt>
              </c:strCache>
            </c:strRef>
          </c:cat>
          <c:val>
            <c:numRef>
              <c:f>Foglio1!$I$274:$J$274</c:f>
              <c:numCache>
                <c:formatCode>0.00%</c:formatCode>
                <c:ptCount val="2"/>
                <c:pt idx="0">
                  <c:v>0.1062992125984252</c:v>
                </c:pt>
                <c:pt idx="1">
                  <c:v>0.89370078740157965</c:v>
                </c:pt>
              </c:numCache>
            </c:numRef>
          </c:val>
        </c:ser>
        <c:firstSliceAng val="0"/>
        <c:holeSize val="10"/>
      </c:doughnutChart>
    </c:plotArea>
    <c:legend>
      <c:legendPos val="b"/>
      <c:layout/>
      <c:txPr>
        <a:bodyPr/>
        <a:lstStyle/>
        <a:p>
          <a:pPr rtl="0">
            <a:defRPr sz="1400"/>
          </a:pPr>
          <a:endParaRPr lang="it-IT"/>
        </a:p>
      </c:txPr>
    </c:legend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it-IT" sz="1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4</a:t>
            </a:r>
            <a:r>
              <a:rPr lang="it-IT" sz="1400" dirty="0"/>
              <a:t> Ospiti Dormitorio per Regioni geografiche/Aree</a:t>
            </a:r>
            <a:r>
              <a:rPr lang="it-IT" sz="1400" baseline="0" dirty="0"/>
              <a:t> politiche (Val. </a:t>
            </a:r>
            <a:r>
              <a:rPr lang="it-IT" sz="1400" baseline="0" dirty="0" smtClean="0"/>
              <a:t>Ass.)</a:t>
            </a:r>
            <a:endParaRPr lang="it-IT" sz="1400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showVal val="1"/>
          </c:dLbls>
          <c:cat>
            <c:strRef>
              <c:f>Foglio1!$A$302:$A$306</c:f>
              <c:strCache>
                <c:ptCount val="5"/>
                <c:pt idx="0">
                  <c:v>UE</c:v>
                </c:pt>
                <c:pt idx="1">
                  <c:v>EUROPA No UE</c:v>
                </c:pt>
                <c:pt idx="2">
                  <c:v>AFRICA</c:v>
                </c:pt>
                <c:pt idx="3">
                  <c:v>ASIA</c:v>
                </c:pt>
                <c:pt idx="4">
                  <c:v>N.D.</c:v>
                </c:pt>
              </c:strCache>
            </c:strRef>
          </c:cat>
          <c:val>
            <c:numRef>
              <c:f>Foglio1!$B$302:$B$306</c:f>
              <c:numCache>
                <c:formatCode>General</c:formatCode>
                <c:ptCount val="5"/>
                <c:pt idx="0">
                  <c:v>120</c:v>
                </c:pt>
                <c:pt idx="1">
                  <c:v>16</c:v>
                </c:pt>
                <c:pt idx="2">
                  <c:v>105</c:v>
                </c:pt>
                <c:pt idx="3">
                  <c:v>12</c:v>
                </c:pt>
                <c:pt idx="4">
                  <c:v>1</c:v>
                </c:pt>
              </c:numCache>
            </c:numRef>
          </c:val>
        </c:ser>
        <c:shape val="cylinder"/>
        <c:axId val="55293824"/>
        <c:axId val="55295360"/>
        <c:axId val="0"/>
      </c:bar3DChart>
      <c:catAx>
        <c:axId val="55293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5295360"/>
        <c:crosses val="autoZero"/>
        <c:auto val="1"/>
        <c:lblAlgn val="ctr"/>
        <c:lblOffset val="100"/>
      </c:catAx>
      <c:valAx>
        <c:axId val="5529536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it-IT"/>
                  <a:t>Numero Persone</a:t>
                </a:r>
              </a:p>
            </c:rich>
          </c:tx>
          <c:layout>
            <c:manualLayout>
              <c:xMode val="edge"/>
              <c:yMode val="edge"/>
              <c:x val="3.5893281972501155E-2"/>
              <c:y val="0.2444388716146820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5293824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400" b="1" i="0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 5</a:t>
            </a:r>
            <a:r>
              <a:rPr lang="it-IT" sz="1400" b="1" i="0" baseline="0" dirty="0"/>
              <a:t> Ospiti Dormitorio per Regioni geografiche/Aree politiche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(%)</a:t>
            </a:r>
          </a:p>
        </c:rich>
      </c:tx>
      <c:layout>
        <c:manualLayout>
          <c:xMode val="edge"/>
          <c:yMode val="edge"/>
          <c:x val="0.12870937790157838"/>
          <c:y val="2.416918429002997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0554359308476066E-2"/>
          <c:y val="0.23636691511400695"/>
          <c:w val="0.8380355135715678"/>
          <c:h val="0.63669927197631893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6298510736297422"/>
                  <c:y val="1.9963999968281923E-2"/>
                </c:manualLayout>
              </c:layout>
              <c:showVal val="1"/>
              <c:showCatName val="1"/>
              <c:separator>
</c:separator>
            </c:dLbl>
            <c:dLbl>
              <c:idx val="1"/>
              <c:layout>
                <c:manualLayout>
                  <c:x val="6.7987973087736374E-3"/>
                  <c:y val="-7.9494843710176104E-3"/>
                </c:manualLayout>
              </c:layout>
              <c:showVal val="1"/>
              <c:showCatName val="1"/>
              <c:separator>
</c:separator>
            </c:dLbl>
            <c:dLbl>
              <c:idx val="2"/>
              <c:layout>
                <c:manualLayout>
                  <c:x val="0.135624913181117"/>
                  <c:y val="-0.12040155101458259"/>
                </c:manualLayout>
              </c:layout>
              <c:showVal val="1"/>
              <c:showCatName val="1"/>
              <c:separator>
</c:separator>
            </c:dLbl>
            <c:dLbl>
              <c:idx val="3"/>
              <c:layout>
                <c:manualLayout>
                  <c:x val="-7.7817644489618504E-2"/>
                  <c:y val="-9.8344912768258477E-3"/>
                </c:manualLayout>
              </c:layout>
              <c:showVal val="1"/>
              <c:showCatName val="1"/>
              <c:separator>
</c:separator>
            </c:dLbl>
            <c:dLbl>
              <c:idx val="4"/>
              <c:layout>
                <c:manualLayout>
                  <c:x val="0.11868758240367699"/>
                  <c:y val="-2.8117955843754826E-3"/>
                </c:manualLayout>
              </c:layout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 b="0"/>
                </a:pPr>
                <a:endParaRPr lang="it-IT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Foglio1!$A$302:$A$306</c:f>
              <c:strCache>
                <c:ptCount val="5"/>
                <c:pt idx="0">
                  <c:v>UE</c:v>
                </c:pt>
                <c:pt idx="1">
                  <c:v>EURPA No UE</c:v>
                </c:pt>
                <c:pt idx="2">
                  <c:v>AFRICA</c:v>
                </c:pt>
                <c:pt idx="3">
                  <c:v>ASIA</c:v>
                </c:pt>
                <c:pt idx="4">
                  <c:v>N.D.</c:v>
                </c:pt>
              </c:strCache>
            </c:strRef>
          </c:cat>
          <c:val>
            <c:numRef>
              <c:f>Foglio1!$C$302:$C$306</c:f>
              <c:numCache>
                <c:formatCode>0.00%</c:formatCode>
                <c:ptCount val="5"/>
                <c:pt idx="0">
                  <c:v>0.47244094488188981</c:v>
                </c:pt>
                <c:pt idx="1">
                  <c:v>6.2992125984251982E-2</c:v>
                </c:pt>
                <c:pt idx="2">
                  <c:v>0.41338582677165814</c:v>
                </c:pt>
                <c:pt idx="3">
                  <c:v>4.7244094488188976E-2</c:v>
                </c:pt>
                <c:pt idx="4">
                  <c:v>3.937007874015748E-3</c:v>
                </c:pt>
              </c:numCache>
            </c:numRef>
          </c:val>
        </c:ser>
        <c:dLbls>
          <c:showVal val="1"/>
        </c:dLbls>
      </c:pie3DChart>
    </c:plotArea>
    <c:plotVisOnly val="1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Graf.</a:t>
            </a:r>
            <a:r>
              <a:rPr lang="it-IT" baseline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6</a:t>
            </a:r>
            <a:r>
              <a:rPr lang="it-IT" baseline="0" dirty="0"/>
              <a:t> Frequenza ingressi (Val. Ass.)</a:t>
            </a:r>
            <a:endParaRPr lang="it-IT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showVal val="1"/>
          </c:dLbls>
          <c:cat>
            <c:strRef>
              <c:f>Foglio1!$F$262:$F$266</c:f>
              <c:strCache>
                <c:ptCount val="5"/>
                <c:pt idx="0">
                  <c:v>Una volta</c:v>
                </c:pt>
                <c:pt idx="1">
                  <c:v>Due volte</c:v>
                </c:pt>
                <c:pt idx="2">
                  <c:v>Tre volte</c:v>
                </c:pt>
                <c:pt idx="3">
                  <c:v>Quattro volte</c:v>
                </c:pt>
                <c:pt idx="4">
                  <c:v>Cinque volte</c:v>
                </c:pt>
              </c:strCache>
            </c:strRef>
          </c:cat>
          <c:val>
            <c:numRef>
              <c:f>Foglio1!$G$262:$G$266</c:f>
              <c:numCache>
                <c:formatCode>General</c:formatCode>
                <c:ptCount val="5"/>
                <c:pt idx="0">
                  <c:v>178</c:v>
                </c:pt>
                <c:pt idx="1">
                  <c:v>48</c:v>
                </c:pt>
                <c:pt idx="2">
                  <c:v>13</c:v>
                </c:pt>
                <c:pt idx="3">
                  <c:v>13</c:v>
                </c:pt>
                <c:pt idx="4">
                  <c:v>2</c:v>
                </c:pt>
              </c:numCache>
            </c:numRef>
          </c:val>
        </c:ser>
        <c:shape val="box"/>
        <c:axId val="55390208"/>
        <c:axId val="55391744"/>
        <c:axId val="0"/>
      </c:bar3DChart>
      <c:catAx>
        <c:axId val="55390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 i="0"/>
            </a:pPr>
            <a:endParaRPr lang="it-IT"/>
          </a:p>
        </c:txPr>
        <c:crossAx val="55391744"/>
        <c:crosses val="autoZero"/>
        <c:auto val="1"/>
        <c:lblAlgn val="ctr"/>
        <c:lblOffset val="100"/>
      </c:catAx>
      <c:valAx>
        <c:axId val="5539174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200"/>
                </a:pPr>
                <a:r>
                  <a:rPr lang="it-IT" sz="1200"/>
                  <a:t>Numero Persone</a:t>
                </a:r>
              </a:p>
            </c:rich>
          </c:tx>
          <c:layout>
            <c:manualLayout>
              <c:xMode val="edge"/>
              <c:yMode val="edge"/>
              <c:x val="3.6089993061212612E-2"/>
              <c:y val="0.1252937842996898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539020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C56F82-27E7-4DD9-A80A-F101FD2ACA3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C774E88-754D-4E62-884D-F036FE948DB7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2400" dirty="0"/>
            <a:t>Presenze dal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2400" dirty="0"/>
            <a:t>10 Novembre 2009 al 23 Ottobre 2010</a:t>
          </a:r>
        </a:p>
      </dgm:t>
    </dgm:pt>
    <dgm:pt modelId="{9624C17A-6ABE-4B9A-9F2B-E83C80909443}" type="parTrans" cxnId="{D2BE84C6-F92D-4648-B5D2-B05A5459A567}">
      <dgm:prSet/>
      <dgm:spPr/>
      <dgm:t>
        <a:bodyPr/>
        <a:lstStyle/>
        <a:p>
          <a:endParaRPr lang="it-IT"/>
        </a:p>
      </dgm:t>
    </dgm:pt>
    <dgm:pt modelId="{BE8CE629-F934-419E-9002-9D08270C15D4}" type="sibTrans" cxnId="{D2BE84C6-F92D-4648-B5D2-B05A5459A567}">
      <dgm:prSet/>
      <dgm:spPr/>
      <dgm:t>
        <a:bodyPr/>
        <a:lstStyle/>
        <a:p>
          <a:endParaRPr lang="it-IT"/>
        </a:p>
      </dgm:t>
    </dgm:pt>
    <dgm:pt modelId="{508A02DB-87D3-44B7-AE88-3242CF4EE04A}">
      <dgm:prSet phldrT="[Testo]"/>
      <dgm:spPr/>
      <dgm:t>
        <a:bodyPr/>
        <a:lstStyle/>
        <a:p>
          <a:r>
            <a:rPr lang="it-IT" dirty="0"/>
            <a:t>Periodo di riferimento dell'indagine statistica</a:t>
          </a:r>
        </a:p>
      </dgm:t>
    </dgm:pt>
    <dgm:pt modelId="{51D7E730-0B98-43EC-A3C0-DD980D66F990}" type="parTrans" cxnId="{A0BD465A-6CB0-422D-8925-645DDA874397}">
      <dgm:prSet/>
      <dgm:spPr/>
      <dgm:t>
        <a:bodyPr/>
        <a:lstStyle/>
        <a:p>
          <a:endParaRPr lang="it-IT"/>
        </a:p>
      </dgm:t>
    </dgm:pt>
    <dgm:pt modelId="{176BCAED-F458-464E-8487-4F5406CE4613}" type="sibTrans" cxnId="{A0BD465A-6CB0-422D-8925-645DDA874397}">
      <dgm:prSet/>
      <dgm:spPr/>
      <dgm:t>
        <a:bodyPr/>
        <a:lstStyle/>
        <a:p>
          <a:endParaRPr lang="it-IT"/>
        </a:p>
      </dgm:t>
    </dgm:pt>
    <dgm:pt modelId="{1EC8AD6D-AFE7-4E2B-9A85-0D1A182B4B29}">
      <dgm:prSet phldrT="[Testo]"/>
      <dgm:spPr/>
      <dgm:t>
        <a:bodyPr/>
        <a:lstStyle/>
        <a:p>
          <a:r>
            <a:rPr lang="it-IT"/>
            <a:t>254</a:t>
          </a:r>
        </a:p>
      </dgm:t>
    </dgm:pt>
    <dgm:pt modelId="{E1322ED4-2A4F-4738-92D1-2BCB7093B2B9}" type="parTrans" cxnId="{DFF1B571-1272-47C4-955A-B82D580F38DC}">
      <dgm:prSet/>
      <dgm:spPr/>
      <dgm:t>
        <a:bodyPr/>
        <a:lstStyle/>
        <a:p>
          <a:endParaRPr lang="it-IT"/>
        </a:p>
      </dgm:t>
    </dgm:pt>
    <dgm:pt modelId="{D3F4BDF8-EA68-41A4-8553-DFC14DAEFE08}" type="sibTrans" cxnId="{DFF1B571-1272-47C4-955A-B82D580F38DC}">
      <dgm:prSet/>
      <dgm:spPr/>
      <dgm:t>
        <a:bodyPr/>
        <a:lstStyle/>
        <a:p>
          <a:endParaRPr lang="it-IT"/>
        </a:p>
      </dgm:t>
    </dgm:pt>
    <dgm:pt modelId="{620BDA86-46CB-471B-B1D7-3C35F7DE205D}">
      <dgm:prSet phldrT="[Testo]" custT="1"/>
      <dgm:spPr/>
      <dgm:t>
        <a:bodyPr/>
        <a:lstStyle/>
        <a:p>
          <a:r>
            <a:rPr lang="it-IT" sz="2800" dirty="0"/>
            <a:t>Popolazione</a:t>
          </a:r>
        </a:p>
      </dgm:t>
    </dgm:pt>
    <dgm:pt modelId="{84576E01-9A81-4C9A-9312-AF236537D712}" type="parTrans" cxnId="{5318820C-AC21-4E37-A395-53996656EDE4}">
      <dgm:prSet/>
      <dgm:spPr/>
      <dgm:t>
        <a:bodyPr/>
        <a:lstStyle/>
        <a:p>
          <a:endParaRPr lang="it-IT"/>
        </a:p>
      </dgm:t>
    </dgm:pt>
    <dgm:pt modelId="{91D7319E-BB1D-48E8-8AD2-0684EE68E089}" type="sibTrans" cxnId="{5318820C-AC21-4E37-A395-53996656EDE4}">
      <dgm:prSet/>
      <dgm:spPr/>
      <dgm:t>
        <a:bodyPr/>
        <a:lstStyle/>
        <a:p>
          <a:endParaRPr lang="it-IT"/>
        </a:p>
      </dgm:t>
    </dgm:pt>
    <dgm:pt modelId="{7A857B58-40E5-4D99-ACE2-A20D025998B1}" type="pres">
      <dgm:prSet presAssocID="{04C56F82-27E7-4DD9-A80A-F101FD2ACA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768978D-5306-4D52-A955-CA56DC5BCE1E}" type="pres">
      <dgm:prSet presAssocID="{EC774E88-754D-4E62-884D-F036FE948DB7}" presName="linNode" presStyleCnt="0"/>
      <dgm:spPr/>
    </dgm:pt>
    <dgm:pt modelId="{ACB60E10-0461-49CB-8E46-6725B18D39C1}" type="pres">
      <dgm:prSet presAssocID="{EC774E88-754D-4E62-884D-F036FE948DB7}" presName="parentText" presStyleLbl="node1" presStyleIdx="0" presStyleCnt="2" custScaleX="17159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E8A429-3C39-4195-8F50-AA1F09A11AF0}" type="pres">
      <dgm:prSet presAssocID="{EC774E88-754D-4E62-884D-F036FE948DB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9895E76-51E2-4694-9FA5-84B0F2F7CCB6}" type="pres">
      <dgm:prSet presAssocID="{BE8CE629-F934-419E-9002-9D08270C15D4}" presName="sp" presStyleCnt="0"/>
      <dgm:spPr/>
    </dgm:pt>
    <dgm:pt modelId="{553CE239-83A5-4CBD-A367-6DF5411E0536}" type="pres">
      <dgm:prSet presAssocID="{1EC8AD6D-AFE7-4E2B-9A85-0D1A182B4B29}" presName="linNode" presStyleCnt="0"/>
      <dgm:spPr/>
    </dgm:pt>
    <dgm:pt modelId="{1BF97BE8-EC94-4A5E-ACED-3A02F85752A9}" type="pres">
      <dgm:prSet presAssocID="{1EC8AD6D-AFE7-4E2B-9A85-0D1A182B4B29}" presName="parentText" presStyleLbl="node1" presStyleIdx="1" presStyleCnt="2" custScaleX="16866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8EAD98-35C6-41BC-BD63-8808A1EB5D69}" type="pres">
      <dgm:prSet presAssocID="{1EC8AD6D-AFE7-4E2B-9A85-0D1A182B4B2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318820C-AC21-4E37-A395-53996656EDE4}" srcId="{1EC8AD6D-AFE7-4E2B-9A85-0D1A182B4B29}" destId="{620BDA86-46CB-471B-B1D7-3C35F7DE205D}" srcOrd="0" destOrd="0" parTransId="{84576E01-9A81-4C9A-9312-AF236537D712}" sibTransId="{91D7319E-BB1D-48E8-8AD2-0684EE68E089}"/>
    <dgm:cxn modelId="{346B4D21-CFBB-4E18-8AC2-8EE49760D5D5}" type="presOf" srcId="{1EC8AD6D-AFE7-4E2B-9A85-0D1A182B4B29}" destId="{1BF97BE8-EC94-4A5E-ACED-3A02F85752A9}" srcOrd="0" destOrd="0" presId="urn:microsoft.com/office/officeart/2005/8/layout/vList5"/>
    <dgm:cxn modelId="{87E15908-1C2A-41E6-94F6-75CB331505A1}" type="presOf" srcId="{620BDA86-46CB-471B-B1D7-3C35F7DE205D}" destId="{4A8EAD98-35C6-41BC-BD63-8808A1EB5D69}" srcOrd="0" destOrd="0" presId="urn:microsoft.com/office/officeart/2005/8/layout/vList5"/>
    <dgm:cxn modelId="{DFF1B571-1272-47C4-955A-B82D580F38DC}" srcId="{04C56F82-27E7-4DD9-A80A-F101FD2ACA36}" destId="{1EC8AD6D-AFE7-4E2B-9A85-0D1A182B4B29}" srcOrd="1" destOrd="0" parTransId="{E1322ED4-2A4F-4738-92D1-2BCB7093B2B9}" sibTransId="{D3F4BDF8-EA68-41A4-8553-DFC14DAEFE08}"/>
    <dgm:cxn modelId="{D2BE84C6-F92D-4648-B5D2-B05A5459A567}" srcId="{04C56F82-27E7-4DD9-A80A-F101FD2ACA36}" destId="{EC774E88-754D-4E62-884D-F036FE948DB7}" srcOrd="0" destOrd="0" parTransId="{9624C17A-6ABE-4B9A-9F2B-E83C80909443}" sibTransId="{BE8CE629-F934-419E-9002-9D08270C15D4}"/>
    <dgm:cxn modelId="{4505567F-E46E-429C-B384-710E52799405}" type="presOf" srcId="{508A02DB-87D3-44B7-AE88-3242CF4EE04A}" destId="{0BE8A429-3C39-4195-8F50-AA1F09A11AF0}" srcOrd="0" destOrd="0" presId="urn:microsoft.com/office/officeart/2005/8/layout/vList5"/>
    <dgm:cxn modelId="{A0BD465A-6CB0-422D-8925-645DDA874397}" srcId="{EC774E88-754D-4E62-884D-F036FE948DB7}" destId="{508A02DB-87D3-44B7-AE88-3242CF4EE04A}" srcOrd="0" destOrd="0" parTransId="{51D7E730-0B98-43EC-A3C0-DD980D66F990}" sibTransId="{176BCAED-F458-464E-8487-4F5406CE4613}"/>
    <dgm:cxn modelId="{6B81D0C7-7564-4619-A500-778B6719D3A7}" type="presOf" srcId="{EC774E88-754D-4E62-884D-F036FE948DB7}" destId="{ACB60E10-0461-49CB-8E46-6725B18D39C1}" srcOrd="0" destOrd="0" presId="urn:microsoft.com/office/officeart/2005/8/layout/vList5"/>
    <dgm:cxn modelId="{A49657ED-F04A-4BEE-AE0C-08B7FAD541BE}" type="presOf" srcId="{04C56F82-27E7-4DD9-A80A-F101FD2ACA36}" destId="{7A857B58-40E5-4D99-ACE2-A20D025998B1}" srcOrd="0" destOrd="0" presId="urn:microsoft.com/office/officeart/2005/8/layout/vList5"/>
    <dgm:cxn modelId="{AE164D66-18A0-4BD5-A2C9-BC9BBE551BE8}" type="presParOf" srcId="{7A857B58-40E5-4D99-ACE2-A20D025998B1}" destId="{C768978D-5306-4D52-A955-CA56DC5BCE1E}" srcOrd="0" destOrd="0" presId="urn:microsoft.com/office/officeart/2005/8/layout/vList5"/>
    <dgm:cxn modelId="{DE8B3C00-A307-4081-A8B7-D7D471789495}" type="presParOf" srcId="{C768978D-5306-4D52-A955-CA56DC5BCE1E}" destId="{ACB60E10-0461-49CB-8E46-6725B18D39C1}" srcOrd="0" destOrd="0" presId="urn:microsoft.com/office/officeart/2005/8/layout/vList5"/>
    <dgm:cxn modelId="{EDD6AFEE-F0DC-4478-A27A-A20C120E132A}" type="presParOf" srcId="{C768978D-5306-4D52-A955-CA56DC5BCE1E}" destId="{0BE8A429-3C39-4195-8F50-AA1F09A11AF0}" srcOrd="1" destOrd="0" presId="urn:microsoft.com/office/officeart/2005/8/layout/vList5"/>
    <dgm:cxn modelId="{4000147A-8257-4326-9619-ABC3C8743821}" type="presParOf" srcId="{7A857B58-40E5-4D99-ACE2-A20D025998B1}" destId="{69895E76-51E2-4694-9FA5-84B0F2F7CCB6}" srcOrd="1" destOrd="0" presId="urn:microsoft.com/office/officeart/2005/8/layout/vList5"/>
    <dgm:cxn modelId="{DAD89255-3412-4A75-90E4-EAE9C9A0606B}" type="presParOf" srcId="{7A857B58-40E5-4D99-ACE2-A20D025998B1}" destId="{553CE239-83A5-4CBD-A367-6DF5411E0536}" srcOrd="2" destOrd="0" presId="urn:microsoft.com/office/officeart/2005/8/layout/vList5"/>
    <dgm:cxn modelId="{54068EEB-BBB6-4E90-93DF-94E77A7B53F2}" type="presParOf" srcId="{553CE239-83A5-4CBD-A367-6DF5411E0536}" destId="{1BF97BE8-EC94-4A5E-ACED-3A02F85752A9}" srcOrd="0" destOrd="0" presId="urn:microsoft.com/office/officeart/2005/8/layout/vList5"/>
    <dgm:cxn modelId="{55736E52-79D9-47A3-95D5-29BAEFE278A5}" type="presParOf" srcId="{553CE239-83A5-4CBD-A367-6DF5411E0536}" destId="{4A8EAD98-35C6-41BC-BD63-8808A1EB5D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D5B8628-6E4F-4D06-8380-A9E37CC63F9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98F626C-068E-4726-B5F6-5598E7DE8CAA}">
      <dgm:prSet phldrT="[Testo]"/>
      <dgm:spPr/>
      <dgm:t>
        <a:bodyPr/>
        <a:lstStyle/>
        <a:p>
          <a:r>
            <a:rPr lang="it-IT" dirty="0" smtClean="0"/>
            <a:t>281</a:t>
          </a:r>
          <a:endParaRPr lang="it-IT" dirty="0"/>
        </a:p>
      </dgm:t>
    </dgm:pt>
    <dgm:pt modelId="{D5F97C28-4289-4615-A589-FBF649B1F5D3}" type="parTrans" cxnId="{0EC9129C-230F-4731-998B-1445D41C4DBE}">
      <dgm:prSet/>
      <dgm:spPr/>
      <dgm:t>
        <a:bodyPr/>
        <a:lstStyle/>
        <a:p>
          <a:endParaRPr lang="it-IT"/>
        </a:p>
      </dgm:t>
    </dgm:pt>
    <dgm:pt modelId="{ACEFD796-6115-4C43-A198-9194C45523D4}" type="sibTrans" cxnId="{0EC9129C-230F-4731-998B-1445D41C4DBE}">
      <dgm:prSet/>
      <dgm:spPr/>
      <dgm:t>
        <a:bodyPr/>
        <a:lstStyle/>
        <a:p>
          <a:endParaRPr lang="it-IT"/>
        </a:p>
      </dgm:t>
    </dgm:pt>
    <dgm:pt modelId="{D79FC0E5-3D4C-4B1C-BD39-807FC3668A83}" type="pres">
      <dgm:prSet presAssocID="{3D5B8628-6E4F-4D06-8380-A9E37CC63F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B30618A-F9EC-4464-98B3-BBF279C61A74}" type="pres">
      <dgm:prSet presAssocID="{898F626C-068E-4726-B5F6-5598E7DE8CA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C9129C-230F-4731-998B-1445D41C4DBE}" srcId="{3D5B8628-6E4F-4D06-8380-A9E37CC63F94}" destId="{898F626C-068E-4726-B5F6-5598E7DE8CAA}" srcOrd="0" destOrd="0" parTransId="{D5F97C28-4289-4615-A589-FBF649B1F5D3}" sibTransId="{ACEFD796-6115-4C43-A198-9194C45523D4}"/>
    <dgm:cxn modelId="{F32FD351-00C2-43E3-BAB1-85B33FC4846B}" type="presOf" srcId="{3D5B8628-6E4F-4D06-8380-A9E37CC63F94}" destId="{D79FC0E5-3D4C-4B1C-BD39-807FC3668A83}" srcOrd="0" destOrd="0" presId="urn:microsoft.com/office/officeart/2005/8/layout/default"/>
    <dgm:cxn modelId="{314F12D6-06AF-4F00-BAA5-C3794AD41B0E}" type="presOf" srcId="{898F626C-068E-4726-B5F6-5598E7DE8CAA}" destId="{4B30618A-F9EC-4464-98B3-BBF279C61A74}" srcOrd="0" destOrd="0" presId="urn:microsoft.com/office/officeart/2005/8/layout/default"/>
    <dgm:cxn modelId="{2E73659C-5C08-4DB3-A4E0-D6B436BAB2C4}" type="presParOf" srcId="{D79FC0E5-3D4C-4B1C-BD39-807FC3668A83}" destId="{4B30618A-F9EC-4464-98B3-BBF279C61A7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B1E73DB-47E5-43F4-9009-123C3CDA3E7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6F79801-7733-40B6-99C2-EF13836B6109}">
      <dgm:prSet phldrT="[Testo]"/>
      <dgm:spPr/>
      <dgm:t>
        <a:bodyPr/>
        <a:lstStyle/>
        <a:p>
          <a:r>
            <a:rPr lang="it-IT" dirty="0" smtClean="0"/>
            <a:t>254</a:t>
          </a:r>
          <a:endParaRPr lang="it-IT" dirty="0"/>
        </a:p>
      </dgm:t>
    </dgm:pt>
    <dgm:pt modelId="{C14A03CA-0526-48A1-BFDB-9C24702C8F86}" type="parTrans" cxnId="{BD36C12E-A40C-4D4E-847B-217BA7F01C75}">
      <dgm:prSet/>
      <dgm:spPr/>
      <dgm:t>
        <a:bodyPr/>
        <a:lstStyle/>
        <a:p>
          <a:endParaRPr lang="it-IT"/>
        </a:p>
      </dgm:t>
    </dgm:pt>
    <dgm:pt modelId="{1E112B10-BFA0-413D-81F4-EA262D23F663}" type="sibTrans" cxnId="{BD36C12E-A40C-4D4E-847B-217BA7F01C75}">
      <dgm:prSet/>
      <dgm:spPr/>
      <dgm:t>
        <a:bodyPr/>
        <a:lstStyle/>
        <a:p>
          <a:endParaRPr lang="it-IT"/>
        </a:p>
      </dgm:t>
    </dgm:pt>
    <dgm:pt modelId="{85B85801-98BF-404F-A2A5-BB03EB6989DE}" type="pres">
      <dgm:prSet presAssocID="{0B1E73DB-47E5-43F4-9009-123C3CDA3E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10B34CA-F10C-495A-A749-F03B454B1831}" type="pres">
      <dgm:prSet presAssocID="{76F79801-7733-40B6-99C2-EF13836B610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A6B6B39-FCC8-4DEA-835A-C798F7451B69}" type="presOf" srcId="{0B1E73DB-47E5-43F4-9009-123C3CDA3E7B}" destId="{85B85801-98BF-404F-A2A5-BB03EB6989DE}" srcOrd="0" destOrd="0" presId="urn:microsoft.com/office/officeart/2005/8/layout/default"/>
    <dgm:cxn modelId="{BD36C12E-A40C-4D4E-847B-217BA7F01C75}" srcId="{0B1E73DB-47E5-43F4-9009-123C3CDA3E7B}" destId="{76F79801-7733-40B6-99C2-EF13836B6109}" srcOrd="0" destOrd="0" parTransId="{C14A03CA-0526-48A1-BFDB-9C24702C8F86}" sibTransId="{1E112B10-BFA0-413D-81F4-EA262D23F663}"/>
    <dgm:cxn modelId="{43EE0EE5-7EAC-4386-924E-523188AE8168}" type="presOf" srcId="{76F79801-7733-40B6-99C2-EF13836B6109}" destId="{510B34CA-F10C-495A-A749-F03B454B1831}" srcOrd="0" destOrd="0" presId="urn:microsoft.com/office/officeart/2005/8/layout/default"/>
    <dgm:cxn modelId="{2FF29608-69D6-4F8C-9DA3-E51C7217E10C}" type="presParOf" srcId="{85B85801-98BF-404F-A2A5-BB03EB6989DE}" destId="{510B34CA-F10C-495A-A749-F03B454B1831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ECE72C1-AAA3-4CC6-9F5E-9997BF080B1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5EC980D-9267-4447-9ED5-8C7ACD41F1CC}">
      <dgm:prSet phldrT="[Testo]"/>
      <dgm:spPr/>
      <dgm:t>
        <a:bodyPr/>
        <a:lstStyle/>
        <a:p>
          <a:r>
            <a:rPr lang="it-IT" dirty="0" smtClean="0"/>
            <a:t>Variazione rispetto al 2008/2009</a:t>
          </a:r>
          <a:endParaRPr lang="it-IT" dirty="0"/>
        </a:p>
      </dgm:t>
    </dgm:pt>
    <dgm:pt modelId="{590AD684-618E-4DE8-B2A1-C4358F3A2063}" type="parTrans" cxnId="{71677879-5D5F-444C-B8DA-35459DDE9162}">
      <dgm:prSet/>
      <dgm:spPr/>
      <dgm:t>
        <a:bodyPr/>
        <a:lstStyle/>
        <a:p>
          <a:endParaRPr lang="it-IT"/>
        </a:p>
      </dgm:t>
    </dgm:pt>
    <dgm:pt modelId="{BDF1BCF7-2C5C-4E24-AC80-56F59A7F9179}" type="sibTrans" cxnId="{71677879-5D5F-444C-B8DA-35459DDE9162}">
      <dgm:prSet/>
      <dgm:spPr/>
      <dgm:t>
        <a:bodyPr/>
        <a:lstStyle/>
        <a:p>
          <a:endParaRPr lang="it-IT"/>
        </a:p>
      </dgm:t>
    </dgm:pt>
    <dgm:pt modelId="{6C15B03A-3FA7-4153-9920-5E41E70EA394}">
      <dgm:prSet phldrT="[Testo]"/>
      <dgm:spPr/>
      <dgm:t>
        <a:bodyPr/>
        <a:lstStyle/>
        <a:p>
          <a:r>
            <a:rPr lang="it-IT" dirty="0" smtClean="0">
              <a:solidFill>
                <a:srgbClr val="002060"/>
              </a:solidFill>
            </a:rPr>
            <a:t>-</a:t>
          </a:r>
          <a:r>
            <a:rPr lang="it-IT" b="1" dirty="0" smtClean="0">
              <a:solidFill>
                <a:srgbClr val="002060"/>
              </a:solidFill>
            </a:rPr>
            <a:t>9,61%</a:t>
          </a:r>
          <a:endParaRPr lang="it-IT" b="1" dirty="0">
            <a:solidFill>
              <a:srgbClr val="002060"/>
            </a:solidFill>
          </a:endParaRPr>
        </a:p>
      </dgm:t>
    </dgm:pt>
    <dgm:pt modelId="{411E237A-BEE4-4335-BCE0-990B09CCCC02}" type="parTrans" cxnId="{D9DF378F-0303-43C0-8338-BC1023ECA09E}">
      <dgm:prSet/>
      <dgm:spPr/>
      <dgm:t>
        <a:bodyPr/>
        <a:lstStyle/>
        <a:p>
          <a:endParaRPr lang="it-IT"/>
        </a:p>
      </dgm:t>
    </dgm:pt>
    <dgm:pt modelId="{0981F7DF-636B-42A1-B893-3755EEEEC38C}" type="sibTrans" cxnId="{D9DF378F-0303-43C0-8338-BC1023ECA09E}">
      <dgm:prSet/>
      <dgm:spPr/>
      <dgm:t>
        <a:bodyPr/>
        <a:lstStyle/>
        <a:p>
          <a:endParaRPr lang="it-IT"/>
        </a:p>
      </dgm:t>
    </dgm:pt>
    <dgm:pt modelId="{67EE337D-F23B-4A04-893E-C8DF0CD22111}" type="pres">
      <dgm:prSet presAssocID="{DECE72C1-AAA3-4CC6-9F5E-9997BF080B1E}" presName="Name0" presStyleCnt="0">
        <dgm:presLayoutVars>
          <dgm:dir/>
          <dgm:resizeHandles val="exact"/>
        </dgm:presLayoutVars>
      </dgm:prSet>
      <dgm:spPr/>
    </dgm:pt>
    <dgm:pt modelId="{3FE30AE1-FF50-477E-A578-6931F27D5015}" type="pres">
      <dgm:prSet presAssocID="{35EC980D-9267-4447-9ED5-8C7ACD41F1CC}" presName="node" presStyleLbl="node1" presStyleIdx="0" presStyleCnt="2" custScaleX="2000000" custScaleY="1771102" custLinFactX="700000" custLinFactY="-866463" custLinFactNeighborX="730421" custLinFactNeighborY="-9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28C5035-F670-43B9-908B-0D0B1DB67E66}" type="pres">
      <dgm:prSet presAssocID="{BDF1BCF7-2C5C-4E24-AC80-56F59A7F9179}" presName="sibTrans" presStyleLbl="sibTrans2D1" presStyleIdx="0" presStyleCnt="1" custScaleX="111838" custScaleY="2000000"/>
      <dgm:spPr/>
      <dgm:t>
        <a:bodyPr/>
        <a:lstStyle/>
        <a:p>
          <a:endParaRPr lang="it-IT"/>
        </a:p>
      </dgm:t>
    </dgm:pt>
    <dgm:pt modelId="{69B52121-B04B-424E-BFD4-A98FF3DEB026}" type="pres">
      <dgm:prSet presAssocID="{BDF1BCF7-2C5C-4E24-AC80-56F59A7F9179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5FB3FE5F-24FD-4460-B229-33134199E6A2}" type="pres">
      <dgm:prSet presAssocID="{6C15B03A-3FA7-4153-9920-5E41E70EA394}" presName="node" presStyleLbl="node1" presStyleIdx="1" presStyleCnt="2" custScaleX="2000000" custScaleY="1309714" custLinFactX="-761704" custLinFactY="1000000" custLinFactNeighborX="-800000" custLinFactNeighborY="10134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A57D22C-A94F-4A80-AC1C-6D4EF3C77393}" type="presOf" srcId="{DECE72C1-AAA3-4CC6-9F5E-9997BF080B1E}" destId="{67EE337D-F23B-4A04-893E-C8DF0CD22111}" srcOrd="0" destOrd="0" presId="urn:microsoft.com/office/officeart/2005/8/layout/process1"/>
    <dgm:cxn modelId="{32892012-1EFF-4C53-8DC3-68D1DE4BFBD3}" type="presOf" srcId="{6C15B03A-3FA7-4153-9920-5E41E70EA394}" destId="{5FB3FE5F-24FD-4460-B229-33134199E6A2}" srcOrd="0" destOrd="0" presId="urn:microsoft.com/office/officeart/2005/8/layout/process1"/>
    <dgm:cxn modelId="{D9DF378F-0303-43C0-8338-BC1023ECA09E}" srcId="{DECE72C1-AAA3-4CC6-9F5E-9997BF080B1E}" destId="{6C15B03A-3FA7-4153-9920-5E41E70EA394}" srcOrd="1" destOrd="0" parTransId="{411E237A-BEE4-4335-BCE0-990B09CCCC02}" sibTransId="{0981F7DF-636B-42A1-B893-3755EEEEC38C}"/>
    <dgm:cxn modelId="{6BF22DF2-3029-4964-9FE7-37347C52DE43}" type="presOf" srcId="{BDF1BCF7-2C5C-4E24-AC80-56F59A7F9179}" destId="{69B52121-B04B-424E-BFD4-A98FF3DEB026}" srcOrd="1" destOrd="0" presId="urn:microsoft.com/office/officeart/2005/8/layout/process1"/>
    <dgm:cxn modelId="{BF71B769-D68E-4913-A8B9-88D5681AAF25}" type="presOf" srcId="{35EC980D-9267-4447-9ED5-8C7ACD41F1CC}" destId="{3FE30AE1-FF50-477E-A578-6931F27D5015}" srcOrd="0" destOrd="0" presId="urn:microsoft.com/office/officeart/2005/8/layout/process1"/>
    <dgm:cxn modelId="{71677879-5D5F-444C-B8DA-35459DDE9162}" srcId="{DECE72C1-AAA3-4CC6-9F5E-9997BF080B1E}" destId="{35EC980D-9267-4447-9ED5-8C7ACD41F1CC}" srcOrd="0" destOrd="0" parTransId="{590AD684-618E-4DE8-B2A1-C4358F3A2063}" sibTransId="{BDF1BCF7-2C5C-4E24-AC80-56F59A7F9179}"/>
    <dgm:cxn modelId="{52EC58F9-03C1-4881-A3E5-3764AEF99FF9}" type="presOf" srcId="{BDF1BCF7-2C5C-4E24-AC80-56F59A7F9179}" destId="{E28C5035-F670-43B9-908B-0D0B1DB67E66}" srcOrd="0" destOrd="0" presId="urn:microsoft.com/office/officeart/2005/8/layout/process1"/>
    <dgm:cxn modelId="{C7BA5016-A7EF-4EE5-83D5-B9CA57766354}" type="presParOf" srcId="{67EE337D-F23B-4A04-893E-C8DF0CD22111}" destId="{3FE30AE1-FF50-477E-A578-6931F27D5015}" srcOrd="0" destOrd="0" presId="urn:microsoft.com/office/officeart/2005/8/layout/process1"/>
    <dgm:cxn modelId="{1FDE1FBD-42F7-4581-AA59-851900FF0EAB}" type="presParOf" srcId="{67EE337D-F23B-4A04-893E-C8DF0CD22111}" destId="{E28C5035-F670-43B9-908B-0D0B1DB67E66}" srcOrd="1" destOrd="0" presId="urn:microsoft.com/office/officeart/2005/8/layout/process1"/>
    <dgm:cxn modelId="{96430CE4-7202-498A-860E-AFCF707A0460}" type="presParOf" srcId="{E28C5035-F670-43B9-908B-0D0B1DB67E66}" destId="{69B52121-B04B-424E-BFD4-A98FF3DEB026}" srcOrd="0" destOrd="0" presId="urn:microsoft.com/office/officeart/2005/8/layout/process1"/>
    <dgm:cxn modelId="{A6CC154C-49C8-4464-8680-1FFFC620D11E}" type="presParOf" srcId="{67EE337D-F23B-4A04-893E-C8DF0CD22111}" destId="{5FB3FE5F-24FD-4460-B229-33134199E6A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24FF641-A494-4B7D-AB12-5526309228A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5745501-D531-4A37-9B99-427B697E4CDA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Età media</a:t>
          </a:r>
        </a:p>
        <a:p>
          <a:r>
            <a:rPr lang="it-IT" b="1" dirty="0" smtClean="0">
              <a:solidFill>
                <a:srgbClr val="002060"/>
              </a:solidFill>
            </a:rPr>
            <a:t>32</a:t>
          </a:r>
          <a:endParaRPr lang="it-IT" b="1" dirty="0">
            <a:solidFill>
              <a:srgbClr val="002060"/>
            </a:solidFill>
          </a:endParaRPr>
        </a:p>
      </dgm:t>
    </dgm:pt>
    <dgm:pt modelId="{DE81B5D2-94B7-49E8-951D-B87F35BAFAB6}" type="parTrans" cxnId="{210B97B8-E435-4758-85D8-83CA3A7F6DCA}">
      <dgm:prSet/>
      <dgm:spPr/>
      <dgm:t>
        <a:bodyPr/>
        <a:lstStyle/>
        <a:p>
          <a:endParaRPr lang="it-IT"/>
        </a:p>
      </dgm:t>
    </dgm:pt>
    <dgm:pt modelId="{3A5FA23A-EF5B-463D-BC81-68C97CB25C49}" type="sibTrans" cxnId="{210B97B8-E435-4758-85D8-83CA3A7F6DCA}">
      <dgm:prSet/>
      <dgm:spPr/>
      <dgm:t>
        <a:bodyPr/>
        <a:lstStyle/>
        <a:p>
          <a:endParaRPr lang="it-IT"/>
        </a:p>
      </dgm:t>
    </dgm:pt>
    <dgm:pt modelId="{0F02AAB2-60C2-4641-8D46-5D0096D0D860}" type="pres">
      <dgm:prSet presAssocID="{424FF641-A494-4B7D-AB12-5526309228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1D2741B-2562-4787-AB48-E751B4814F2D}" type="pres">
      <dgm:prSet presAssocID="{15745501-D531-4A37-9B99-427B697E4CD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253700-6B41-4EAB-9F50-F6E2C9DD658E}" type="presOf" srcId="{424FF641-A494-4B7D-AB12-5526309228A5}" destId="{0F02AAB2-60C2-4641-8D46-5D0096D0D860}" srcOrd="0" destOrd="0" presId="urn:microsoft.com/office/officeart/2005/8/layout/cycle2"/>
    <dgm:cxn modelId="{0E7D9D9E-E0EB-4650-83BF-D77E7C7D3434}" type="presOf" srcId="{15745501-D531-4A37-9B99-427B697E4CDA}" destId="{11D2741B-2562-4787-AB48-E751B4814F2D}" srcOrd="0" destOrd="0" presId="urn:microsoft.com/office/officeart/2005/8/layout/cycle2"/>
    <dgm:cxn modelId="{210B97B8-E435-4758-85D8-83CA3A7F6DCA}" srcId="{424FF641-A494-4B7D-AB12-5526309228A5}" destId="{15745501-D531-4A37-9B99-427B697E4CDA}" srcOrd="0" destOrd="0" parTransId="{DE81B5D2-94B7-49E8-951D-B87F35BAFAB6}" sibTransId="{3A5FA23A-EF5B-463D-BC81-68C97CB25C49}"/>
    <dgm:cxn modelId="{132FA095-FEFB-464B-8B2A-39DD29D74041}" type="presParOf" srcId="{0F02AAB2-60C2-4641-8D46-5D0096D0D860}" destId="{11D2741B-2562-4787-AB48-E751B4814F2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24FF641-A494-4B7D-AB12-5526309228A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5745501-D531-4A37-9B99-427B697E4CDA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Età media</a:t>
          </a:r>
        </a:p>
        <a:p>
          <a:r>
            <a:rPr lang="it-IT" b="1" dirty="0" smtClean="0">
              <a:solidFill>
                <a:srgbClr val="002060"/>
              </a:solidFill>
            </a:rPr>
            <a:t>32</a:t>
          </a:r>
          <a:endParaRPr lang="it-IT" b="1" dirty="0">
            <a:solidFill>
              <a:srgbClr val="002060"/>
            </a:solidFill>
          </a:endParaRPr>
        </a:p>
      </dgm:t>
    </dgm:pt>
    <dgm:pt modelId="{DE81B5D2-94B7-49E8-951D-B87F35BAFAB6}" type="parTrans" cxnId="{210B97B8-E435-4758-85D8-83CA3A7F6DCA}">
      <dgm:prSet/>
      <dgm:spPr/>
      <dgm:t>
        <a:bodyPr/>
        <a:lstStyle/>
        <a:p>
          <a:endParaRPr lang="it-IT"/>
        </a:p>
      </dgm:t>
    </dgm:pt>
    <dgm:pt modelId="{3A5FA23A-EF5B-463D-BC81-68C97CB25C49}" type="sibTrans" cxnId="{210B97B8-E435-4758-85D8-83CA3A7F6DCA}">
      <dgm:prSet/>
      <dgm:spPr/>
      <dgm:t>
        <a:bodyPr/>
        <a:lstStyle/>
        <a:p>
          <a:endParaRPr lang="it-IT"/>
        </a:p>
      </dgm:t>
    </dgm:pt>
    <dgm:pt modelId="{0F02AAB2-60C2-4641-8D46-5D0096D0D860}" type="pres">
      <dgm:prSet presAssocID="{424FF641-A494-4B7D-AB12-5526309228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1D2741B-2562-4787-AB48-E751B4814F2D}" type="pres">
      <dgm:prSet presAssocID="{15745501-D531-4A37-9B99-427B697E4CD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ECAC350-EBCB-4BB5-A477-169BD731596D}" type="presOf" srcId="{15745501-D531-4A37-9B99-427B697E4CDA}" destId="{11D2741B-2562-4787-AB48-E751B4814F2D}" srcOrd="0" destOrd="0" presId="urn:microsoft.com/office/officeart/2005/8/layout/cycle2"/>
    <dgm:cxn modelId="{210B97B8-E435-4758-85D8-83CA3A7F6DCA}" srcId="{424FF641-A494-4B7D-AB12-5526309228A5}" destId="{15745501-D531-4A37-9B99-427B697E4CDA}" srcOrd="0" destOrd="0" parTransId="{DE81B5D2-94B7-49E8-951D-B87F35BAFAB6}" sibTransId="{3A5FA23A-EF5B-463D-BC81-68C97CB25C49}"/>
    <dgm:cxn modelId="{147AC693-03D4-49F7-8024-D91D48BF3298}" type="presOf" srcId="{424FF641-A494-4B7D-AB12-5526309228A5}" destId="{0F02AAB2-60C2-4641-8D46-5D0096D0D860}" srcOrd="0" destOrd="0" presId="urn:microsoft.com/office/officeart/2005/8/layout/cycle2"/>
    <dgm:cxn modelId="{DDD486A0-7755-46E2-B9B3-91E3B91B8F57}" type="presParOf" srcId="{0F02AAB2-60C2-4641-8D46-5D0096D0D860}" destId="{11D2741B-2562-4787-AB48-E751B4814F2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8C78692-7983-4D92-85BB-2B83ECEAEA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8454437-0B80-4CC9-80C7-3FA1C3B255EA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2800" b="1"/>
            <a:t>1,5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400"/>
            <a:t>volte</a:t>
          </a:r>
        </a:p>
      </dgm:t>
    </dgm:pt>
    <dgm:pt modelId="{08C8531C-F665-42C5-9F11-AB2149F679A8}" type="parTrans" cxnId="{818EA3AB-E1C5-4226-B461-2BE5FA42B405}">
      <dgm:prSet/>
      <dgm:spPr/>
      <dgm:t>
        <a:bodyPr/>
        <a:lstStyle/>
        <a:p>
          <a:endParaRPr lang="it-IT"/>
        </a:p>
      </dgm:t>
    </dgm:pt>
    <dgm:pt modelId="{32BBBC23-35D9-4F3F-9B01-DD0B49B09B26}" type="sibTrans" cxnId="{818EA3AB-E1C5-4226-B461-2BE5FA42B405}">
      <dgm:prSet/>
      <dgm:spPr/>
      <dgm:t>
        <a:bodyPr/>
        <a:lstStyle/>
        <a:p>
          <a:endParaRPr lang="it-IT"/>
        </a:p>
      </dgm:t>
    </dgm:pt>
    <dgm:pt modelId="{A91213C8-D741-4DEE-9B79-A9375769FA3F}">
      <dgm:prSet phldrT="[Testo]" custT="1"/>
      <dgm:spPr/>
      <dgm:t>
        <a:bodyPr/>
        <a:lstStyle/>
        <a:p>
          <a:r>
            <a:rPr lang="it-IT" sz="1800" dirty="0"/>
            <a:t>Frequenza ingresso </a:t>
          </a:r>
          <a:br>
            <a:rPr lang="it-IT" sz="1800" dirty="0"/>
          </a:br>
          <a:r>
            <a:rPr lang="it-IT" sz="1800" dirty="0"/>
            <a:t>(in media)</a:t>
          </a:r>
        </a:p>
      </dgm:t>
    </dgm:pt>
    <dgm:pt modelId="{335A97AB-BACC-470C-8D17-A6EF432A34E0}" type="parTrans" cxnId="{9478B42D-4CF6-42D7-A82B-353561F1A284}">
      <dgm:prSet/>
      <dgm:spPr/>
      <dgm:t>
        <a:bodyPr/>
        <a:lstStyle/>
        <a:p>
          <a:endParaRPr lang="it-IT"/>
        </a:p>
      </dgm:t>
    </dgm:pt>
    <dgm:pt modelId="{7B41DED9-7E46-4C3B-B6DE-C0D41D50DB91}" type="sibTrans" cxnId="{9478B42D-4CF6-42D7-A82B-353561F1A284}">
      <dgm:prSet/>
      <dgm:spPr/>
      <dgm:t>
        <a:bodyPr/>
        <a:lstStyle/>
        <a:p>
          <a:endParaRPr lang="it-IT"/>
        </a:p>
      </dgm:t>
    </dgm:pt>
    <dgm:pt modelId="{21D656A4-553C-4DAB-AAEC-91C61105A74D}" type="pres">
      <dgm:prSet presAssocID="{E8C78692-7983-4D92-85BB-2B83ECEAEA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5EA5897-20AB-4824-99B8-5B0A84532EDF}" type="pres">
      <dgm:prSet presAssocID="{D8454437-0B80-4CC9-80C7-3FA1C3B255EA}" presName="linNode" presStyleCnt="0"/>
      <dgm:spPr/>
    </dgm:pt>
    <dgm:pt modelId="{4E19F543-945C-4722-AB8A-44E84E9B9E25}" type="pres">
      <dgm:prSet presAssocID="{D8454437-0B80-4CC9-80C7-3FA1C3B255E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D851DB-93D3-4BE4-B008-1608D1822F84}" type="pres">
      <dgm:prSet presAssocID="{D8454437-0B80-4CC9-80C7-3FA1C3B255E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F54D29C-5C07-4457-B56F-45B8D03806E8}" type="presOf" srcId="{E8C78692-7983-4D92-85BB-2B83ECEAEA31}" destId="{21D656A4-553C-4DAB-AAEC-91C61105A74D}" srcOrd="0" destOrd="0" presId="urn:microsoft.com/office/officeart/2005/8/layout/vList5"/>
    <dgm:cxn modelId="{9478B42D-4CF6-42D7-A82B-353561F1A284}" srcId="{D8454437-0B80-4CC9-80C7-3FA1C3B255EA}" destId="{A91213C8-D741-4DEE-9B79-A9375769FA3F}" srcOrd="0" destOrd="0" parTransId="{335A97AB-BACC-470C-8D17-A6EF432A34E0}" sibTransId="{7B41DED9-7E46-4C3B-B6DE-C0D41D50DB91}"/>
    <dgm:cxn modelId="{86775931-BCCB-4A7F-82CB-A0B486F61997}" type="presOf" srcId="{D8454437-0B80-4CC9-80C7-3FA1C3B255EA}" destId="{4E19F543-945C-4722-AB8A-44E84E9B9E25}" srcOrd="0" destOrd="0" presId="urn:microsoft.com/office/officeart/2005/8/layout/vList5"/>
    <dgm:cxn modelId="{818EA3AB-E1C5-4226-B461-2BE5FA42B405}" srcId="{E8C78692-7983-4D92-85BB-2B83ECEAEA31}" destId="{D8454437-0B80-4CC9-80C7-3FA1C3B255EA}" srcOrd="0" destOrd="0" parTransId="{08C8531C-F665-42C5-9F11-AB2149F679A8}" sibTransId="{32BBBC23-35D9-4F3F-9B01-DD0B49B09B26}"/>
    <dgm:cxn modelId="{EDE1A55F-14F6-4814-8BFA-4E311C3DAE87}" type="presOf" srcId="{A91213C8-D741-4DEE-9B79-A9375769FA3F}" destId="{A7D851DB-93D3-4BE4-B008-1608D1822F84}" srcOrd="0" destOrd="0" presId="urn:microsoft.com/office/officeart/2005/8/layout/vList5"/>
    <dgm:cxn modelId="{37D56BD5-0B46-400B-B090-09A1BAD4F238}" type="presParOf" srcId="{21D656A4-553C-4DAB-AAEC-91C61105A74D}" destId="{A5EA5897-20AB-4824-99B8-5B0A84532EDF}" srcOrd="0" destOrd="0" presId="urn:microsoft.com/office/officeart/2005/8/layout/vList5"/>
    <dgm:cxn modelId="{08D74C23-1B88-46C9-80B8-511CC2F8A055}" type="presParOf" srcId="{A5EA5897-20AB-4824-99B8-5B0A84532EDF}" destId="{4E19F543-945C-4722-AB8A-44E84E9B9E25}" srcOrd="0" destOrd="0" presId="urn:microsoft.com/office/officeart/2005/8/layout/vList5"/>
    <dgm:cxn modelId="{C1CFF844-AAB0-4A6F-B409-197AC03114B0}" type="presParOf" srcId="{A5EA5897-20AB-4824-99B8-5B0A84532EDF}" destId="{A7D851DB-93D3-4BE4-B008-1608D1822F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8C78692-7983-4D92-85BB-2B83ECEAEA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8454437-0B80-4CC9-80C7-3FA1C3B255EA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2000" b="1"/>
            <a:t>1,2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400"/>
            <a:t>volte</a:t>
          </a:r>
        </a:p>
      </dgm:t>
    </dgm:pt>
    <dgm:pt modelId="{08C8531C-F665-42C5-9F11-AB2149F679A8}" type="parTrans" cxnId="{818EA3AB-E1C5-4226-B461-2BE5FA42B405}">
      <dgm:prSet/>
      <dgm:spPr/>
      <dgm:t>
        <a:bodyPr/>
        <a:lstStyle/>
        <a:p>
          <a:endParaRPr lang="it-IT"/>
        </a:p>
      </dgm:t>
    </dgm:pt>
    <dgm:pt modelId="{32BBBC23-35D9-4F3F-9B01-DD0B49B09B26}" type="sibTrans" cxnId="{818EA3AB-E1C5-4226-B461-2BE5FA42B405}">
      <dgm:prSet/>
      <dgm:spPr/>
      <dgm:t>
        <a:bodyPr/>
        <a:lstStyle/>
        <a:p>
          <a:endParaRPr lang="it-IT"/>
        </a:p>
      </dgm:t>
    </dgm:pt>
    <dgm:pt modelId="{A91213C8-D741-4DEE-9B79-A9375769FA3F}">
      <dgm:prSet phldrT="[Testo]" custT="1"/>
      <dgm:spPr/>
      <dgm:t>
        <a:bodyPr/>
        <a:lstStyle/>
        <a:p>
          <a:r>
            <a:rPr lang="it-IT" sz="1600" dirty="0"/>
            <a:t>Frequenza ingresso </a:t>
          </a:r>
          <a:br>
            <a:rPr lang="it-IT" sz="1600" dirty="0"/>
          </a:br>
          <a:r>
            <a:rPr lang="it-IT" sz="1600" dirty="0"/>
            <a:t>(in media)</a:t>
          </a:r>
        </a:p>
      </dgm:t>
    </dgm:pt>
    <dgm:pt modelId="{335A97AB-BACC-470C-8D17-A6EF432A34E0}" type="parTrans" cxnId="{9478B42D-4CF6-42D7-A82B-353561F1A284}">
      <dgm:prSet/>
      <dgm:spPr/>
      <dgm:t>
        <a:bodyPr/>
        <a:lstStyle/>
        <a:p>
          <a:endParaRPr lang="it-IT"/>
        </a:p>
      </dgm:t>
    </dgm:pt>
    <dgm:pt modelId="{7B41DED9-7E46-4C3B-B6DE-C0D41D50DB91}" type="sibTrans" cxnId="{9478B42D-4CF6-42D7-A82B-353561F1A284}">
      <dgm:prSet/>
      <dgm:spPr/>
      <dgm:t>
        <a:bodyPr/>
        <a:lstStyle/>
        <a:p>
          <a:endParaRPr lang="it-IT"/>
        </a:p>
      </dgm:t>
    </dgm:pt>
    <dgm:pt modelId="{21D656A4-553C-4DAB-AAEC-91C61105A74D}" type="pres">
      <dgm:prSet presAssocID="{E8C78692-7983-4D92-85BB-2B83ECEAEA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5EA5897-20AB-4824-99B8-5B0A84532EDF}" type="pres">
      <dgm:prSet presAssocID="{D8454437-0B80-4CC9-80C7-3FA1C3B255EA}" presName="linNode" presStyleCnt="0"/>
      <dgm:spPr/>
    </dgm:pt>
    <dgm:pt modelId="{4E19F543-945C-4722-AB8A-44E84E9B9E25}" type="pres">
      <dgm:prSet presAssocID="{D8454437-0B80-4CC9-80C7-3FA1C3B255E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D851DB-93D3-4BE4-B008-1608D1822F84}" type="pres">
      <dgm:prSet presAssocID="{D8454437-0B80-4CC9-80C7-3FA1C3B255EA}" presName="descendantText" presStyleLbl="alignAccFollowNode1" presStyleIdx="0" presStyleCnt="1" custScaleY="125122" custLinFactX="100000" custLinFactY="-18081" custLinFactNeighborX="158761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A6AADC2-B34C-418E-AD66-6B16BD29DF32}" type="presOf" srcId="{E8C78692-7983-4D92-85BB-2B83ECEAEA31}" destId="{21D656A4-553C-4DAB-AAEC-91C61105A74D}" srcOrd="0" destOrd="0" presId="urn:microsoft.com/office/officeart/2005/8/layout/vList5"/>
    <dgm:cxn modelId="{818EA3AB-E1C5-4226-B461-2BE5FA42B405}" srcId="{E8C78692-7983-4D92-85BB-2B83ECEAEA31}" destId="{D8454437-0B80-4CC9-80C7-3FA1C3B255EA}" srcOrd="0" destOrd="0" parTransId="{08C8531C-F665-42C5-9F11-AB2149F679A8}" sibTransId="{32BBBC23-35D9-4F3F-9B01-DD0B49B09B26}"/>
    <dgm:cxn modelId="{9478B42D-4CF6-42D7-A82B-353561F1A284}" srcId="{D8454437-0B80-4CC9-80C7-3FA1C3B255EA}" destId="{A91213C8-D741-4DEE-9B79-A9375769FA3F}" srcOrd="0" destOrd="0" parTransId="{335A97AB-BACC-470C-8D17-A6EF432A34E0}" sibTransId="{7B41DED9-7E46-4C3B-B6DE-C0D41D50DB91}"/>
    <dgm:cxn modelId="{02F0BE79-3965-4F2A-BBF6-C1930A34E390}" type="presOf" srcId="{A91213C8-D741-4DEE-9B79-A9375769FA3F}" destId="{A7D851DB-93D3-4BE4-B008-1608D1822F84}" srcOrd="0" destOrd="0" presId="urn:microsoft.com/office/officeart/2005/8/layout/vList5"/>
    <dgm:cxn modelId="{04F9514C-8A04-46A1-83F3-B6DA556C5C16}" type="presOf" srcId="{D8454437-0B80-4CC9-80C7-3FA1C3B255EA}" destId="{4E19F543-945C-4722-AB8A-44E84E9B9E25}" srcOrd="0" destOrd="0" presId="urn:microsoft.com/office/officeart/2005/8/layout/vList5"/>
    <dgm:cxn modelId="{DAA2B461-B624-4E56-8749-5E0DF5AA6287}" type="presParOf" srcId="{21D656A4-553C-4DAB-AAEC-91C61105A74D}" destId="{A5EA5897-20AB-4824-99B8-5B0A84532EDF}" srcOrd="0" destOrd="0" presId="urn:microsoft.com/office/officeart/2005/8/layout/vList5"/>
    <dgm:cxn modelId="{C4DEC58B-A9E7-49DD-AEB4-3A665F90266B}" type="presParOf" srcId="{A5EA5897-20AB-4824-99B8-5B0A84532EDF}" destId="{4E19F543-945C-4722-AB8A-44E84E9B9E25}" srcOrd="0" destOrd="0" presId="urn:microsoft.com/office/officeart/2005/8/layout/vList5"/>
    <dgm:cxn modelId="{924A1C82-6405-433B-9F93-5B8CBE400CD2}" type="presParOf" srcId="{A5EA5897-20AB-4824-99B8-5B0A84532EDF}" destId="{A7D851DB-93D3-4BE4-B008-1608D1822F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91226E8-93F8-4958-A72D-D748A74D561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691430-8A4E-4987-AC15-28810A927624}">
      <dgm:prSet phldrT="[Testo]"/>
      <dgm:spPr/>
      <dgm:t>
        <a:bodyPr/>
        <a:lstStyle/>
        <a:p>
          <a:r>
            <a:rPr lang="it-IT" dirty="0" smtClean="0"/>
            <a:t>Italia </a:t>
          </a:r>
        </a:p>
        <a:p>
          <a:r>
            <a:rPr lang="it-IT" dirty="0" smtClean="0"/>
            <a:t>+ 27,45%</a:t>
          </a:r>
          <a:endParaRPr lang="it-IT" dirty="0"/>
        </a:p>
      </dgm:t>
    </dgm:pt>
    <dgm:pt modelId="{1A825807-DFFE-417D-BF0E-B513EBE9EFFA}" type="parTrans" cxnId="{0E3CDFF1-A847-4DDA-9458-A95C4E99D2AD}">
      <dgm:prSet/>
      <dgm:spPr/>
      <dgm:t>
        <a:bodyPr/>
        <a:lstStyle/>
        <a:p>
          <a:endParaRPr lang="it-IT"/>
        </a:p>
      </dgm:t>
    </dgm:pt>
    <dgm:pt modelId="{82A95C4D-7FFC-4628-A0B8-9A80AC05612A}" type="sibTrans" cxnId="{0E3CDFF1-A847-4DDA-9458-A95C4E99D2AD}">
      <dgm:prSet/>
      <dgm:spPr/>
      <dgm:t>
        <a:bodyPr/>
        <a:lstStyle/>
        <a:p>
          <a:endParaRPr lang="it-IT"/>
        </a:p>
      </dgm:t>
    </dgm:pt>
    <dgm:pt modelId="{C98BF0F1-DECB-4D8A-8223-AA4F64DA317A}" type="pres">
      <dgm:prSet presAssocID="{291226E8-93F8-4958-A72D-D748A74D561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71E2C7-915F-489B-AA1C-79BBD3C2F3A5}" type="pres">
      <dgm:prSet presAssocID="{C1691430-8A4E-4987-AC15-28810A927624}" presName="upArrow" presStyleLbl="node1" presStyleIdx="0" presStyleCnt="1"/>
      <dgm:spPr>
        <a:solidFill>
          <a:srgbClr val="92D050"/>
        </a:solidFill>
      </dgm:spPr>
    </dgm:pt>
    <dgm:pt modelId="{FF43E8D6-6132-4111-AB6F-5DF031944E99}" type="pres">
      <dgm:prSet presAssocID="{C1691430-8A4E-4987-AC15-28810A927624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3CDFF1-A847-4DDA-9458-A95C4E99D2AD}" srcId="{291226E8-93F8-4958-A72D-D748A74D5615}" destId="{C1691430-8A4E-4987-AC15-28810A927624}" srcOrd="0" destOrd="0" parTransId="{1A825807-DFFE-417D-BF0E-B513EBE9EFFA}" sibTransId="{82A95C4D-7FFC-4628-A0B8-9A80AC05612A}"/>
    <dgm:cxn modelId="{7E59E76C-D9D3-4690-A87C-99E6D615FE46}" type="presOf" srcId="{291226E8-93F8-4958-A72D-D748A74D5615}" destId="{C98BF0F1-DECB-4D8A-8223-AA4F64DA317A}" srcOrd="0" destOrd="0" presId="urn:microsoft.com/office/officeart/2005/8/layout/arrow4"/>
    <dgm:cxn modelId="{9454AA9E-16B8-4435-A042-C63B378B7C02}" type="presOf" srcId="{C1691430-8A4E-4987-AC15-28810A927624}" destId="{FF43E8D6-6132-4111-AB6F-5DF031944E99}" srcOrd="0" destOrd="0" presId="urn:microsoft.com/office/officeart/2005/8/layout/arrow4"/>
    <dgm:cxn modelId="{9F9602C1-BAED-4360-9C26-CDA1B5F25EEC}" type="presParOf" srcId="{C98BF0F1-DECB-4D8A-8223-AA4F64DA317A}" destId="{2B71E2C7-915F-489B-AA1C-79BBD3C2F3A5}" srcOrd="0" destOrd="0" presId="urn:microsoft.com/office/officeart/2005/8/layout/arrow4"/>
    <dgm:cxn modelId="{92E8F5A3-405B-47D0-A828-E82B8B83574B}" type="presParOf" srcId="{C98BF0F1-DECB-4D8A-8223-AA4F64DA317A}" destId="{FF43E8D6-6132-4111-AB6F-5DF031944E9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91226E8-93F8-4958-A72D-D748A74D561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691430-8A4E-4987-AC15-28810A927624}">
      <dgm:prSet phldrT="[Testo]"/>
      <dgm:spPr/>
      <dgm:t>
        <a:bodyPr/>
        <a:lstStyle/>
        <a:p>
          <a:r>
            <a:rPr lang="it-IT" dirty="0" smtClean="0"/>
            <a:t>Romania</a:t>
          </a:r>
        </a:p>
        <a:p>
          <a:r>
            <a:rPr lang="it-IT" dirty="0" smtClean="0"/>
            <a:t>+ 120,00%</a:t>
          </a:r>
          <a:endParaRPr lang="it-IT" dirty="0"/>
        </a:p>
      </dgm:t>
    </dgm:pt>
    <dgm:pt modelId="{1A825807-DFFE-417D-BF0E-B513EBE9EFFA}" type="parTrans" cxnId="{0E3CDFF1-A847-4DDA-9458-A95C4E99D2AD}">
      <dgm:prSet/>
      <dgm:spPr/>
      <dgm:t>
        <a:bodyPr/>
        <a:lstStyle/>
        <a:p>
          <a:endParaRPr lang="it-IT"/>
        </a:p>
      </dgm:t>
    </dgm:pt>
    <dgm:pt modelId="{82A95C4D-7FFC-4628-A0B8-9A80AC05612A}" type="sibTrans" cxnId="{0E3CDFF1-A847-4DDA-9458-A95C4E99D2AD}">
      <dgm:prSet/>
      <dgm:spPr/>
      <dgm:t>
        <a:bodyPr/>
        <a:lstStyle/>
        <a:p>
          <a:endParaRPr lang="it-IT"/>
        </a:p>
      </dgm:t>
    </dgm:pt>
    <dgm:pt modelId="{C98BF0F1-DECB-4D8A-8223-AA4F64DA317A}" type="pres">
      <dgm:prSet presAssocID="{291226E8-93F8-4958-A72D-D748A74D561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71E2C7-915F-489B-AA1C-79BBD3C2F3A5}" type="pres">
      <dgm:prSet presAssocID="{C1691430-8A4E-4987-AC15-28810A927624}" presName="upArrow" presStyleLbl="node1" presStyleIdx="0" presStyleCnt="1"/>
      <dgm:spPr>
        <a:solidFill>
          <a:srgbClr val="92D050"/>
        </a:solidFill>
      </dgm:spPr>
    </dgm:pt>
    <dgm:pt modelId="{FF43E8D6-6132-4111-AB6F-5DF031944E99}" type="pres">
      <dgm:prSet presAssocID="{C1691430-8A4E-4987-AC15-28810A927624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3CDFF1-A847-4DDA-9458-A95C4E99D2AD}" srcId="{291226E8-93F8-4958-A72D-D748A74D5615}" destId="{C1691430-8A4E-4987-AC15-28810A927624}" srcOrd="0" destOrd="0" parTransId="{1A825807-DFFE-417D-BF0E-B513EBE9EFFA}" sibTransId="{82A95C4D-7FFC-4628-A0B8-9A80AC05612A}"/>
    <dgm:cxn modelId="{D8FBE0F2-8D61-4FFB-A6C5-2FD6B1E5A9F8}" type="presOf" srcId="{C1691430-8A4E-4987-AC15-28810A927624}" destId="{FF43E8D6-6132-4111-AB6F-5DF031944E99}" srcOrd="0" destOrd="0" presId="urn:microsoft.com/office/officeart/2005/8/layout/arrow4"/>
    <dgm:cxn modelId="{C4E8C8E6-B066-4BC2-90D6-B2725C5CD1A2}" type="presOf" srcId="{291226E8-93F8-4958-A72D-D748A74D5615}" destId="{C98BF0F1-DECB-4D8A-8223-AA4F64DA317A}" srcOrd="0" destOrd="0" presId="urn:microsoft.com/office/officeart/2005/8/layout/arrow4"/>
    <dgm:cxn modelId="{526E5573-0F95-4181-862B-A13AE367EADB}" type="presParOf" srcId="{C98BF0F1-DECB-4D8A-8223-AA4F64DA317A}" destId="{2B71E2C7-915F-489B-AA1C-79BBD3C2F3A5}" srcOrd="0" destOrd="0" presId="urn:microsoft.com/office/officeart/2005/8/layout/arrow4"/>
    <dgm:cxn modelId="{55095DF5-C755-46DD-B2E9-4F3B4FA3F899}" type="presParOf" srcId="{C98BF0F1-DECB-4D8A-8223-AA4F64DA317A}" destId="{FF43E8D6-6132-4111-AB6F-5DF031944E9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91226E8-93F8-4958-A72D-D748A74D561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691430-8A4E-4987-AC15-28810A927624}">
      <dgm:prSet phldrT="[Testo]"/>
      <dgm:spPr/>
      <dgm:t>
        <a:bodyPr/>
        <a:lstStyle/>
        <a:p>
          <a:r>
            <a:rPr lang="it-IT" dirty="0" smtClean="0"/>
            <a:t>Nigeria</a:t>
          </a:r>
        </a:p>
        <a:p>
          <a:r>
            <a:rPr lang="it-IT" dirty="0" smtClean="0"/>
            <a:t>+ 237,50%</a:t>
          </a:r>
          <a:endParaRPr lang="it-IT" dirty="0"/>
        </a:p>
      </dgm:t>
    </dgm:pt>
    <dgm:pt modelId="{1A825807-DFFE-417D-BF0E-B513EBE9EFFA}" type="parTrans" cxnId="{0E3CDFF1-A847-4DDA-9458-A95C4E99D2AD}">
      <dgm:prSet/>
      <dgm:spPr/>
      <dgm:t>
        <a:bodyPr/>
        <a:lstStyle/>
        <a:p>
          <a:endParaRPr lang="it-IT"/>
        </a:p>
      </dgm:t>
    </dgm:pt>
    <dgm:pt modelId="{82A95C4D-7FFC-4628-A0B8-9A80AC05612A}" type="sibTrans" cxnId="{0E3CDFF1-A847-4DDA-9458-A95C4E99D2AD}">
      <dgm:prSet/>
      <dgm:spPr/>
      <dgm:t>
        <a:bodyPr/>
        <a:lstStyle/>
        <a:p>
          <a:endParaRPr lang="it-IT"/>
        </a:p>
      </dgm:t>
    </dgm:pt>
    <dgm:pt modelId="{C98BF0F1-DECB-4D8A-8223-AA4F64DA317A}" type="pres">
      <dgm:prSet presAssocID="{291226E8-93F8-4958-A72D-D748A74D561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71E2C7-915F-489B-AA1C-79BBD3C2F3A5}" type="pres">
      <dgm:prSet presAssocID="{C1691430-8A4E-4987-AC15-28810A927624}" presName="upArrow" presStyleLbl="node1" presStyleIdx="0" presStyleCnt="1"/>
      <dgm:spPr>
        <a:solidFill>
          <a:srgbClr val="92D050"/>
        </a:solidFill>
      </dgm:spPr>
    </dgm:pt>
    <dgm:pt modelId="{FF43E8D6-6132-4111-AB6F-5DF031944E99}" type="pres">
      <dgm:prSet presAssocID="{C1691430-8A4E-4987-AC15-28810A927624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3CDFF1-A847-4DDA-9458-A95C4E99D2AD}" srcId="{291226E8-93F8-4958-A72D-D748A74D5615}" destId="{C1691430-8A4E-4987-AC15-28810A927624}" srcOrd="0" destOrd="0" parTransId="{1A825807-DFFE-417D-BF0E-B513EBE9EFFA}" sibTransId="{82A95C4D-7FFC-4628-A0B8-9A80AC05612A}"/>
    <dgm:cxn modelId="{3DC32878-483E-4CE3-B2F3-D60EBE28F6D1}" type="presOf" srcId="{291226E8-93F8-4958-A72D-D748A74D5615}" destId="{C98BF0F1-DECB-4D8A-8223-AA4F64DA317A}" srcOrd="0" destOrd="0" presId="urn:microsoft.com/office/officeart/2005/8/layout/arrow4"/>
    <dgm:cxn modelId="{C8F0DD41-DAB2-4027-B8C2-9EC6ADD6B7AA}" type="presOf" srcId="{C1691430-8A4E-4987-AC15-28810A927624}" destId="{FF43E8D6-6132-4111-AB6F-5DF031944E99}" srcOrd="0" destOrd="0" presId="urn:microsoft.com/office/officeart/2005/8/layout/arrow4"/>
    <dgm:cxn modelId="{E1DC4C02-5E15-4113-9A75-E36A043EFF32}" type="presParOf" srcId="{C98BF0F1-DECB-4D8A-8223-AA4F64DA317A}" destId="{2B71E2C7-915F-489B-AA1C-79BBD3C2F3A5}" srcOrd="0" destOrd="0" presId="urn:microsoft.com/office/officeart/2005/8/layout/arrow4"/>
    <dgm:cxn modelId="{F33F9A27-C405-4B70-BBAD-25D5BCABC4FF}" type="presParOf" srcId="{C98BF0F1-DECB-4D8A-8223-AA4F64DA317A}" destId="{FF43E8D6-6132-4111-AB6F-5DF031944E9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7246DD-B28E-4443-B861-E3F40A0E3C01}" type="doc">
      <dgm:prSet loTypeId="urn:microsoft.com/office/officeart/2005/8/layout/cycle2" loCatId="cycle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it-IT"/>
        </a:p>
      </dgm:t>
    </dgm:pt>
    <dgm:pt modelId="{73C6BBCC-C0B8-45DD-A159-9A3F4647BAB1}">
      <dgm:prSet phldrT="[Testo]"/>
      <dgm:spPr/>
      <dgm:t>
        <a:bodyPr/>
        <a:lstStyle/>
        <a:p>
          <a:r>
            <a:rPr lang="it-IT" b="1" dirty="0" smtClean="0"/>
            <a:t>1</a:t>
          </a:r>
          <a:r>
            <a:rPr lang="it-IT" dirty="0" smtClean="0"/>
            <a:t> Il Paese d’origine</a:t>
          </a:r>
          <a:endParaRPr lang="it-IT" dirty="0"/>
        </a:p>
      </dgm:t>
    </dgm:pt>
    <dgm:pt modelId="{C8C9F104-4879-4CDC-8878-3D271F69393D}" type="parTrans" cxnId="{247B6F39-7571-411E-81A9-CA336F7C1AAE}">
      <dgm:prSet/>
      <dgm:spPr/>
      <dgm:t>
        <a:bodyPr/>
        <a:lstStyle/>
        <a:p>
          <a:endParaRPr lang="it-IT"/>
        </a:p>
      </dgm:t>
    </dgm:pt>
    <dgm:pt modelId="{F2016171-7D54-43D6-982C-87F27B809BBE}" type="sibTrans" cxnId="{247B6F39-7571-411E-81A9-CA336F7C1AAE}">
      <dgm:prSet/>
      <dgm:spPr/>
      <dgm:t>
        <a:bodyPr/>
        <a:lstStyle/>
        <a:p>
          <a:endParaRPr lang="it-IT"/>
        </a:p>
      </dgm:t>
    </dgm:pt>
    <dgm:pt modelId="{C86311DF-8F9B-49D1-8924-CF231DD60E97}" type="pres">
      <dgm:prSet presAssocID="{A27246DD-B28E-4443-B861-E3F40A0E3C0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9D1DA4-86E9-4002-BB98-521E0CDED1E8}" type="pres">
      <dgm:prSet presAssocID="{73C6BBCC-C0B8-45DD-A159-9A3F4647BAB1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4A20EA9-9247-4A5D-98F4-86A0D0F91CD4}" type="presOf" srcId="{73C6BBCC-C0B8-45DD-A159-9A3F4647BAB1}" destId="{999D1DA4-86E9-4002-BB98-521E0CDED1E8}" srcOrd="0" destOrd="0" presId="urn:microsoft.com/office/officeart/2005/8/layout/cycle2"/>
    <dgm:cxn modelId="{85E8B746-5CBC-448E-98CD-230AA279E7BE}" type="presOf" srcId="{A27246DD-B28E-4443-B861-E3F40A0E3C01}" destId="{C86311DF-8F9B-49D1-8924-CF231DD60E97}" srcOrd="0" destOrd="0" presId="urn:microsoft.com/office/officeart/2005/8/layout/cycle2"/>
    <dgm:cxn modelId="{247B6F39-7571-411E-81A9-CA336F7C1AAE}" srcId="{A27246DD-B28E-4443-B861-E3F40A0E3C01}" destId="{73C6BBCC-C0B8-45DD-A159-9A3F4647BAB1}" srcOrd="0" destOrd="0" parTransId="{C8C9F104-4879-4CDC-8878-3D271F69393D}" sibTransId="{F2016171-7D54-43D6-982C-87F27B809BBE}"/>
    <dgm:cxn modelId="{2F49472D-EFA7-469A-BC18-0631BC746AD4}" type="presParOf" srcId="{C86311DF-8F9B-49D1-8924-CF231DD60E97}" destId="{999D1DA4-86E9-4002-BB98-521E0CDED1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3E8A790-66CE-463D-97CA-B07B87144399}" type="doc">
      <dgm:prSet loTypeId="urn:microsoft.com/office/officeart/2005/8/layout/arrow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C18DCE-F0BB-439D-B0E5-B5743B508832}">
      <dgm:prSet phldrT="[Testo]"/>
      <dgm:spPr/>
      <dgm:t>
        <a:bodyPr/>
        <a:lstStyle/>
        <a:p>
          <a:r>
            <a:rPr lang="it-IT" dirty="0" smtClean="0"/>
            <a:t>Eritrea </a:t>
          </a:r>
        </a:p>
        <a:p>
          <a:r>
            <a:rPr lang="it-IT" dirty="0" smtClean="0"/>
            <a:t>-80,65%</a:t>
          </a:r>
          <a:endParaRPr lang="it-IT" dirty="0"/>
        </a:p>
      </dgm:t>
    </dgm:pt>
    <dgm:pt modelId="{9F5140E6-192F-4097-9A71-B345BB8F12ED}" type="sibTrans" cxnId="{DE0D9F1E-77AE-48E7-B80A-DC873300AFAF}">
      <dgm:prSet/>
      <dgm:spPr/>
      <dgm:t>
        <a:bodyPr/>
        <a:lstStyle/>
        <a:p>
          <a:endParaRPr lang="it-IT"/>
        </a:p>
      </dgm:t>
    </dgm:pt>
    <dgm:pt modelId="{941D5CE6-567A-4716-901C-A0C607653739}" type="parTrans" cxnId="{DE0D9F1E-77AE-48E7-B80A-DC873300AFAF}">
      <dgm:prSet/>
      <dgm:spPr/>
      <dgm:t>
        <a:bodyPr/>
        <a:lstStyle/>
        <a:p>
          <a:endParaRPr lang="it-IT"/>
        </a:p>
      </dgm:t>
    </dgm:pt>
    <dgm:pt modelId="{B53B7A65-9ABE-4525-B523-97EE3E0F9BDC}" type="pres">
      <dgm:prSet presAssocID="{63E8A790-66CE-463D-97CA-B07B8714439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718E39-5890-45B8-8D35-11527A7E9893}" type="pres">
      <dgm:prSet presAssocID="{F9C18DCE-F0BB-439D-B0E5-B5743B508832}" presName="upArrow" presStyleLbl="node1" presStyleIdx="0" presStyleCnt="1"/>
      <dgm:spPr>
        <a:prstGeom prst="downArrow">
          <a:avLst/>
        </a:prstGeom>
        <a:solidFill>
          <a:srgbClr val="FF0000"/>
        </a:solidFill>
      </dgm:spPr>
    </dgm:pt>
    <dgm:pt modelId="{0326E9DF-AF2E-41B5-BD51-26F338C80521}" type="pres">
      <dgm:prSet presAssocID="{F9C18DCE-F0BB-439D-B0E5-B5743B508832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6F1BF87-2E13-4C4F-AE96-CBF0A8DA42E8}" type="presOf" srcId="{63E8A790-66CE-463D-97CA-B07B87144399}" destId="{B53B7A65-9ABE-4525-B523-97EE3E0F9BDC}" srcOrd="0" destOrd="0" presId="urn:microsoft.com/office/officeart/2005/8/layout/arrow4"/>
    <dgm:cxn modelId="{F75F14B1-F061-4DCD-A114-E730C7C925B0}" type="presOf" srcId="{F9C18DCE-F0BB-439D-B0E5-B5743B508832}" destId="{0326E9DF-AF2E-41B5-BD51-26F338C80521}" srcOrd="0" destOrd="0" presId="urn:microsoft.com/office/officeart/2005/8/layout/arrow4"/>
    <dgm:cxn modelId="{DE0D9F1E-77AE-48E7-B80A-DC873300AFAF}" srcId="{63E8A790-66CE-463D-97CA-B07B87144399}" destId="{F9C18DCE-F0BB-439D-B0E5-B5743B508832}" srcOrd="0" destOrd="0" parTransId="{941D5CE6-567A-4716-901C-A0C607653739}" sibTransId="{9F5140E6-192F-4097-9A71-B345BB8F12ED}"/>
    <dgm:cxn modelId="{CF1D1382-6CE7-4FE9-AFDE-975CD4446148}" type="presParOf" srcId="{B53B7A65-9ABE-4525-B523-97EE3E0F9BDC}" destId="{7C718E39-5890-45B8-8D35-11527A7E9893}" srcOrd="0" destOrd="0" presId="urn:microsoft.com/office/officeart/2005/8/layout/arrow4"/>
    <dgm:cxn modelId="{ADB80F96-FB75-4315-AB82-54C226167B37}" type="presParOf" srcId="{B53B7A65-9ABE-4525-B523-97EE3E0F9BDC}" destId="{0326E9DF-AF2E-41B5-BD51-26F338C80521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3E8A790-66CE-463D-97CA-B07B87144399}" type="doc">
      <dgm:prSet loTypeId="urn:microsoft.com/office/officeart/2005/8/layout/arrow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C18DCE-F0BB-439D-B0E5-B5743B508832}">
      <dgm:prSet phldrT="[Testo]"/>
      <dgm:spPr/>
      <dgm:t>
        <a:bodyPr/>
        <a:lstStyle/>
        <a:p>
          <a:r>
            <a:rPr lang="it-IT" dirty="0" smtClean="0"/>
            <a:t>Marocco</a:t>
          </a:r>
        </a:p>
        <a:p>
          <a:r>
            <a:rPr lang="it-IT" dirty="0" smtClean="0"/>
            <a:t>-64,71%</a:t>
          </a:r>
          <a:endParaRPr lang="it-IT" dirty="0"/>
        </a:p>
      </dgm:t>
    </dgm:pt>
    <dgm:pt modelId="{9F5140E6-192F-4097-9A71-B345BB8F12ED}" type="sibTrans" cxnId="{DE0D9F1E-77AE-48E7-B80A-DC873300AFAF}">
      <dgm:prSet/>
      <dgm:spPr/>
      <dgm:t>
        <a:bodyPr/>
        <a:lstStyle/>
        <a:p>
          <a:endParaRPr lang="it-IT"/>
        </a:p>
      </dgm:t>
    </dgm:pt>
    <dgm:pt modelId="{941D5CE6-567A-4716-901C-A0C607653739}" type="parTrans" cxnId="{DE0D9F1E-77AE-48E7-B80A-DC873300AFAF}">
      <dgm:prSet/>
      <dgm:spPr/>
      <dgm:t>
        <a:bodyPr/>
        <a:lstStyle/>
        <a:p>
          <a:endParaRPr lang="it-IT"/>
        </a:p>
      </dgm:t>
    </dgm:pt>
    <dgm:pt modelId="{B53B7A65-9ABE-4525-B523-97EE3E0F9BDC}" type="pres">
      <dgm:prSet presAssocID="{63E8A790-66CE-463D-97CA-B07B8714439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718E39-5890-45B8-8D35-11527A7E9893}" type="pres">
      <dgm:prSet presAssocID="{F9C18DCE-F0BB-439D-B0E5-B5743B508832}" presName="upArrow" presStyleLbl="node1" presStyleIdx="0" presStyleCnt="1"/>
      <dgm:spPr>
        <a:prstGeom prst="downArrow">
          <a:avLst/>
        </a:prstGeom>
        <a:solidFill>
          <a:srgbClr val="FF0000"/>
        </a:solidFill>
      </dgm:spPr>
    </dgm:pt>
    <dgm:pt modelId="{0326E9DF-AF2E-41B5-BD51-26F338C80521}" type="pres">
      <dgm:prSet presAssocID="{F9C18DCE-F0BB-439D-B0E5-B5743B508832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E0D9F1E-77AE-48E7-B80A-DC873300AFAF}" srcId="{63E8A790-66CE-463D-97CA-B07B87144399}" destId="{F9C18DCE-F0BB-439D-B0E5-B5743B508832}" srcOrd="0" destOrd="0" parTransId="{941D5CE6-567A-4716-901C-A0C607653739}" sibTransId="{9F5140E6-192F-4097-9A71-B345BB8F12ED}"/>
    <dgm:cxn modelId="{337701AF-E144-4478-936A-5314177742DE}" type="presOf" srcId="{F9C18DCE-F0BB-439D-B0E5-B5743B508832}" destId="{0326E9DF-AF2E-41B5-BD51-26F338C80521}" srcOrd="0" destOrd="0" presId="urn:microsoft.com/office/officeart/2005/8/layout/arrow4"/>
    <dgm:cxn modelId="{95B3C5AE-1653-4CA7-B9C5-1393B135A36A}" type="presOf" srcId="{63E8A790-66CE-463D-97CA-B07B87144399}" destId="{B53B7A65-9ABE-4525-B523-97EE3E0F9BDC}" srcOrd="0" destOrd="0" presId="urn:microsoft.com/office/officeart/2005/8/layout/arrow4"/>
    <dgm:cxn modelId="{D9414591-555D-48B2-9787-336CF55D9B19}" type="presParOf" srcId="{B53B7A65-9ABE-4525-B523-97EE3E0F9BDC}" destId="{7C718E39-5890-45B8-8D35-11527A7E9893}" srcOrd="0" destOrd="0" presId="urn:microsoft.com/office/officeart/2005/8/layout/arrow4"/>
    <dgm:cxn modelId="{4D73DFA0-9C33-4428-AB38-98A28E9BFE1C}" type="presParOf" srcId="{B53B7A65-9ABE-4525-B523-97EE3E0F9BDC}" destId="{0326E9DF-AF2E-41B5-BD51-26F338C80521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91226E8-93F8-4958-A72D-D748A74D561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691430-8A4E-4987-AC15-28810A927624}">
      <dgm:prSet phldrT="[Testo]"/>
      <dgm:spPr/>
      <dgm:t>
        <a:bodyPr/>
        <a:lstStyle/>
        <a:p>
          <a:r>
            <a:rPr lang="it-IT" dirty="0" smtClean="0"/>
            <a:t>UE</a:t>
          </a:r>
        </a:p>
        <a:p>
          <a:r>
            <a:rPr lang="it-IT" dirty="0" smtClean="0"/>
            <a:t>+57,89%</a:t>
          </a:r>
          <a:endParaRPr lang="it-IT" dirty="0"/>
        </a:p>
      </dgm:t>
    </dgm:pt>
    <dgm:pt modelId="{1A825807-DFFE-417D-BF0E-B513EBE9EFFA}" type="parTrans" cxnId="{0E3CDFF1-A847-4DDA-9458-A95C4E99D2AD}">
      <dgm:prSet/>
      <dgm:spPr/>
      <dgm:t>
        <a:bodyPr/>
        <a:lstStyle/>
        <a:p>
          <a:endParaRPr lang="it-IT"/>
        </a:p>
      </dgm:t>
    </dgm:pt>
    <dgm:pt modelId="{82A95C4D-7FFC-4628-A0B8-9A80AC05612A}" type="sibTrans" cxnId="{0E3CDFF1-A847-4DDA-9458-A95C4E99D2AD}">
      <dgm:prSet/>
      <dgm:spPr/>
      <dgm:t>
        <a:bodyPr/>
        <a:lstStyle/>
        <a:p>
          <a:endParaRPr lang="it-IT"/>
        </a:p>
      </dgm:t>
    </dgm:pt>
    <dgm:pt modelId="{C98BF0F1-DECB-4D8A-8223-AA4F64DA317A}" type="pres">
      <dgm:prSet presAssocID="{291226E8-93F8-4958-A72D-D748A74D561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71E2C7-915F-489B-AA1C-79BBD3C2F3A5}" type="pres">
      <dgm:prSet presAssocID="{C1691430-8A4E-4987-AC15-28810A927624}" presName="upArrow" presStyleLbl="node1" presStyleIdx="0" presStyleCnt="1"/>
      <dgm:spPr>
        <a:solidFill>
          <a:srgbClr val="92D050"/>
        </a:solidFill>
      </dgm:spPr>
    </dgm:pt>
    <dgm:pt modelId="{FF43E8D6-6132-4111-AB6F-5DF031944E99}" type="pres">
      <dgm:prSet presAssocID="{C1691430-8A4E-4987-AC15-28810A927624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3CDFF1-A847-4DDA-9458-A95C4E99D2AD}" srcId="{291226E8-93F8-4958-A72D-D748A74D5615}" destId="{C1691430-8A4E-4987-AC15-28810A927624}" srcOrd="0" destOrd="0" parTransId="{1A825807-DFFE-417D-BF0E-B513EBE9EFFA}" sibTransId="{82A95C4D-7FFC-4628-A0B8-9A80AC05612A}"/>
    <dgm:cxn modelId="{4FFF511B-799A-4195-94FF-F41F24C362EA}" type="presOf" srcId="{C1691430-8A4E-4987-AC15-28810A927624}" destId="{FF43E8D6-6132-4111-AB6F-5DF031944E99}" srcOrd="0" destOrd="0" presId="urn:microsoft.com/office/officeart/2005/8/layout/arrow4"/>
    <dgm:cxn modelId="{8E75FDFF-D40E-4A0C-8187-E4B7F4941B9B}" type="presOf" srcId="{291226E8-93F8-4958-A72D-D748A74D5615}" destId="{C98BF0F1-DECB-4D8A-8223-AA4F64DA317A}" srcOrd="0" destOrd="0" presId="urn:microsoft.com/office/officeart/2005/8/layout/arrow4"/>
    <dgm:cxn modelId="{7C955854-3CEF-41A6-86FC-1B70EB887D2A}" type="presParOf" srcId="{C98BF0F1-DECB-4D8A-8223-AA4F64DA317A}" destId="{2B71E2C7-915F-489B-AA1C-79BBD3C2F3A5}" srcOrd="0" destOrd="0" presId="urn:microsoft.com/office/officeart/2005/8/layout/arrow4"/>
    <dgm:cxn modelId="{73CBD2C2-799C-42AB-9117-871B05D86400}" type="presParOf" srcId="{C98BF0F1-DECB-4D8A-8223-AA4F64DA317A}" destId="{FF43E8D6-6132-4111-AB6F-5DF031944E9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91226E8-93F8-4958-A72D-D748A74D561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691430-8A4E-4987-AC15-28810A927624}">
      <dgm:prSet phldrT="[Testo]"/>
      <dgm:spPr/>
      <dgm:t>
        <a:bodyPr/>
        <a:lstStyle/>
        <a:p>
          <a:r>
            <a:rPr lang="it-IT" dirty="0" smtClean="0"/>
            <a:t>Europa - No UE</a:t>
          </a:r>
        </a:p>
        <a:p>
          <a:r>
            <a:rPr lang="it-IT" dirty="0" smtClean="0"/>
            <a:t>+ 100,00%</a:t>
          </a:r>
          <a:endParaRPr lang="it-IT" dirty="0"/>
        </a:p>
      </dgm:t>
    </dgm:pt>
    <dgm:pt modelId="{1A825807-DFFE-417D-BF0E-B513EBE9EFFA}" type="parTrans" cxnId="{0E3CDFF1-A847-4DDA-9458-A95C4E99D2AD}">
      <dgm:prSet/>
      <dgm:spPr/>
      <dgm:t>
        <a:bodyPr/>
        <a:lstStyle/>
        <a:p>
          <a:endParaRPr lang="it-IT"/>
        </a:p>
      </dgm:t>
    </dgm:pt>
    <dgm:pt modelId="{82A95C4D-7FFC-4628-A0B8-9A80AC05612A}" type="sibTrans" cxnId="{0E3CDFF1-A847-4DDA-9458-A95C4E99D2AD}">
      <dgm:prSet/>
      <dgm:spPr/>
      <dgm:t>
        <a:bodyPr/>
        <a:lstStyle/>
        <a:p>
          <a:endParaRPr lang="it-IT"/>
        </a:p>
      </dgm:t>
    </dgm:pt>
    <dgm:pt modelId="{C98BF0F1-DECB-4D8A-8223-AA4F64DA317A}" type="pres">
      <dgm:prSet presAssocID="{291226E8-93F8-4958-A72D-D748A74D561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71E2C7-915F-489B-AA1C-79BBD3C2F3A5}" type="pres">
      <dgm:prSet presAssocID="{C1691430-8A4E-4987-AC15-28810A927624}" presName="upArrow" presStyleLbl="node1" presStyleIdx="0" presStyleCnt="1"/>
      <dgm:spPr>
        <a:solidFill>
          <a:srgbClr val="92D050"/>
        </a:solidFill>
      </dgm:spPr>
    </dgm:pt>
    <dgm:pt modelId="{FF43E8D6-6132-4111-AB6F-5DF031944E99}" type="pres">
      <dgm:prSet presAssocID="{C1691430-8A4E-4987-AC15-28810A927624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3CDFF1-A847-4DDA-9458-A95C4E99D2AD}" srcId="{291226E8-93F8-4958-A72D-D748A74D5615}" destId="{C1691430-8A4E-4987-AC15-28810A927624}" srcOrd="0" destOrd="0" parTransId="{1A825807-DFFE-417D-BF0E-B513EBE9EFFA}" sibTransId="{82A95C4D-7FFC-4628-A0B8-9A80AC05612A}"/>
    <dgm:cxn modelId="{F24811FD-54C0-4394-A4EF-EA3320D07C8D}" type="presOf" srcId="{C1691430-8A4E-4987-AC15-28810A927624}" destId="{FF43E8D6-6132-4111-AB6F-5DF031944E99}" srcOrd="0" destOrd="0" presId="urn:microsoft.com/office/officeart/2005/8/layout/arrow4"/>
    <dgm:cxn modelId="{52A8EA14-49DC-48D4-A5B9-CF1F136D364C}" type="presOf" srcId="{291226E8-93F8-4958-A72D-D748A74D5615}" destId="{C98BF0F1-DECB-4D8A-8223-AA4F64DA317A}" srcOrd="0" destOrd="0" presId="urn:microsoft.com/office/officeart/2005/8/layout/arrow4"/>
    <dgm:cxn modelId="{A41BB55F-EB5B-4918-9F25-CF4BEF6FFC5D}" type="presParOf" srcId="{C98BF0F1-DECB-4D8A-8223-AA4F64DA317A}" destId="{2B71E2C7-915F-489B-AA1C-79BBD3C2F3A5}" srcOrd="0" destOrd="0" presId="urn:microsoft.com/office/officeart/2005/8/layout/arrow4"/>
    <dgm:cxn modelId="{10896FD3-CD28-401A-8F45-1E751F21C709}" type="presParOf" srcId="{C98BF0F1-DECB-4D8A-8223-AA4F64DA317A}" destId="{FF43E8D6-6132-4111-AB6F-5DF031944E9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3E8A790-66CE-463D-97CA-B07B87144399}" type="doc">
      <dgm:prSet loTypeId="urn:microsoft.com/office/officeart/2005/8/layout/arrow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C18DCE-F0BB-439D-B0E5-B5743B508832}">
      <dgm:prSet phldrT="[Testo]"/>
      <dgm:spPr/>
      <dgm:t>
        <a:bodyPr/>
        <a:lstStyle/>
        <a:p>
          <a:r>
            <a:rPr lang="it-IT" dirty="0" smtClean="0"/>
            <a:t>Africa</a:t>
          </a:r>
        </a:p>
        <a:p>
          <a:r>
            <a:rPr lang="it-IT" dirty="0" smtClean="0"/>
            <a:t>-33,96%</a:t>
          </a:r>
          <a:endParaRPr lang="it-IT" dirty="0"/>
        </a:p>
      </dgm:t>
    </dgm:pt>
    <dgm:pt modelId="{9F5140E6-192F-4097-9A71-B345BB8F12ED}" type="sibTrans" cxnId="{DE0D9F1E-77AE-48E7-B80A-DC873300AFAF}">
      <dgm:prSet/>
      <dgm:spPr/>
      <dgm:t>
        <a:bodyPr/>
        <a:lstStyle/>
        <a:p>
          <a:endParaRPr lang="it-IT"/>
        </a:p>
      </dgm:t>
    </dgm:pt>
    <dgm:pt modelId="{941D5CE6-567A-4716-901C-A0C607653739}" type="parTrans" cxnId="{DE0D9F1E-77AE-48E7-B80A-DC873300AFAF}">
      <dgm:prSet/>
      <dgm:spPr/>
      <dgm:t>
        <a:bodyPr/>
        <a:lstStyle/>
        <a:p>
          <a:endParaRPr lang="it-IT"/>
        </a:p>
      </dgm:t>
    </dgm:pt>
    <dgm:pt modelId="{B53B7A65-9ABE-4525-B523-97EE3E0F9BDC}" type="pres">
      <dgm:prSet presAssocID="{63E8A790-66CE-463D-97CA-B07B8714439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718E39-5890-45B8-8D35-11527A7E9893}" type="pres">
      <dgm:prSet presAssocID="{F9C18DCE-F0BB-439D-B0E5-B5743B508832}" presName="upArrow" presStyleLbl="node1" presStyleIdx="0" presStyleCnt="1"/>
      <dgm:spPr>
        <a:prstGeom prst="downArrow">
          <a:avLst/>
        </a:prstGeom>
        <a:solidFill>
          <a:srgbClr val="FF0000"/>
        </a:solidFill>
      </dgm:spPr>
    </dgm:pt>
    <dgm:pt modelId="{0326E9DF-AF2E-41B5-BD51-26F338C80521}" type="pres">
      <dgm:prSet presAssocID="{F9C18DCE-F0BB-439D-B0E5-B5743B508832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E0D9F1E-77AE-48E7-B80A-DC873300AFAF}" srcId="{63E8A790-66CE-463D-97CA-B07B87144399}" destId="{F9C18DCE-F0BB-439D-B0E5-B5743B508832}" srcOrd="0" destOrd="0" parTransId="{941D5CE6-567A-4716-901C-A0C607653739}" sibTransId="{9F5140E6-192F-4097-9A71-B345BB8F12ED}"/>
    <dgm:cxn modelId="{E89BFE4D-E23C-4250-BCD8-AA6C3B678E40}" type="presOf" srcId="{F9C18DCE-F0BB-439D-B0E5-B5743B508832}" destId="{0326E9DF-AF2E-41B5-BD51-26F338C80521}" srcOrd="0" destOrd="0" presId="urn:microsoft.com/office/officeart/2005/8/layout/arrow4"/>
    <dgm:cxn modelId="{164BDA0C-7CA1-4692-A1AE-04170F498A12}" type="presOf" srcId="{63E8A790-66CE-463D-97CA-B07B87144399}" destId="{B53B7A65-9ABE-4525-B523-97EE3E0F9BDC}" srcOrd="0" destOrd="0" presId="urn:microsoft.com/office/officeart/2005/8/layout/arrow4"/>
    <dgm:cxn modelId="{FE14F264-E342-4C6B-86FC-BB9410BC84EF}" type="presParOf" srcId="{B53B7A65-9ABE-4525-B523-97EE3E0F9BDC}" destId="{7C718E39-5890-45B8-8D35-11527A7E9893}" srcOrd="0" destOrd="0" presId="urn:microsoft.com/office/officeart/2005/8/layout/arrow4"/>
    <dgm:cxn modelId="{D905F4AE-8B04-480C-9586-CD6CF9DC63CA}" type="presParOf" srcId="{B53B7A65-9ABE-4525-B523-97EE3E0F9BDC}" destId="{0326E9DF-AF2E-41B5-BD51-26F338C80521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63E8A790-66CE-463D-97CA-B07B87144399}" type="doc">
      <dgm:prSet loTypeId="urn:microsoft.com/office/officeart/2005/8/layout/arrow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C18DCE-F0BB-439D-B0E5-B5743B508832}">
      <dgm:prSet phldrT="[Testo]"/>
      <dgm:spPr/>
      <dgm:t>
        <a:bodyPr/>
        <a:lstStyle/>
        <a:p>
          <a:r>
            <a:rPr lang="it-IT" dirty="0" smtClean="0"/>
            <a:t>Asia</a:t>
          </a:r>
        </a:p>
        <a:p>
          <a:r>
            <a:rPr lang="it-IT" dirty="0" smtClean="0"/>
            <a:t>-64,71%</a:t>
          </a:r>
          <a:endParaRPr lang="it-IT" dirty="0"/>
        </a:p>
      </dgm:t>
    </dgm:pt>
    <dgm:pt modelId="{9F5140E6-192F-4097-9A71-B345BB8F12ED}" type="sibTrans" cxnId="{DE0D9F1E-77AE-48E7-B80A-DC873300AFAF}">
      <dgm:prSet/>
      <dgm:spPr/>
      <dgm:t>
        <a:bodyPr/>
        <a:lstStyle/>
        <a:p>
          <a:endParaRPr lang="it-IT"/>
        </a:p>
      </dgm:t>
    </dgm:pt>
    <dgm:pt modelId="{941D5CE6-567A-4716-901C-A0C607653739}" type="parTrans" cxnId="{DE0D9F1E-77AE-48E7-B80A-DC873300AFAF}">
      <dgm:prSet/>
      <dgm:spPr/>
      <dgm:t>
        <a:bodyPr/>
        <a:lstStyle/>
        <a:p>
          <a:endParaRPr lang="it-IT"/>
        </a:p>
      </dgm:t>
    </dgm:pt>
    <dgm:pt modelId="{B53B7A65-9ABE-4525-B523-97EE3E0F9BDC}" type="pres">
      <dgm:prSet presAssocID="{63E8A790-66CE-463D-97CA-B07B8714439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718E39-5890-45B8-8D35-11527A7E9893}" type="pres">
      <dgm:prSet presAssocID="{F9C18DCE-F0BB-439D-B0E5-B5743B508832}" presName="upArrow" presStyleLbl="node1" presStyleIdx="0" presStyleCnt="1"/>
      <dgm:spPr>
        <a:prstGeom prst="downArrow">
          <a:avLst/>
        </a:prstGeom>
        <a:solidFill>
          <a:srgbClr val="FF0000"/>
        </a:solidFill>
      </dgm:spPr>
    </dgm:pt>
    <dgm:pt modelId="{0326E9DF-AF2E-41B5-BD51-26F338C80521}" type="pres">
      <dgm:prSet presAssocID="{F9C18DCE-F0BB-439D-B0E5-B5743B508832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FC8C84F-4541-484C-8BBD-A0E806AC5696}" type="presOf" srcId="{F9C18DCE-F0BB-439D-B0E5-B5743B508832}" destId="{0326E9DF-AF2E-41B5-BD51-26F338C80521}" srcOrd="0" destOrd="0" presId="urn:microsoft.com/office/officeart/2005/8/layout/arrow4"/>
    <dgm:cxn modelId="{81615A7B-D6E3-476F-BE00-1CA180621D06}" type="presOf" srcId="{63E8A790-66CE-463D-97CA-B07B87144399}" destId="{B53B7A65-9ABE-4525-B523-97EE3E0F9BDC}" srcOrd="0" destOrd="0" presId="urn:microsoft.com/office/officeart/2005/8/layout/arrow4"/>
    <dgm:cxn modelId="{DE0D9F1E-77AE-48E7-B80A-DC873300AFAF}" srcId="{63E8A790-66CE-463D-97CA-B07B87144399}" destId="{F9C18DCE-F0BB-439D-B0E5-B5743B508832}" srcOrd="0" destOrd="0" parTransId="{941D5CE6-567A-4716-901C-A0C607653739}" sibTransId="{9F5140E6-192F-4097-9A71-B345BB8F12ED}"/>
    <dgm:cxn modelId="{7A656267-AEFA-4EE0-B9E9-B68B8730C227}" type="presParOf" srcId="{B53B7A65-9ABE-4525-B523-97EE3E0F9BDC}" destId="{7C718E39-5890-45B8-8D35-11527A7E9893}" srcOrd="0" destOrd="0" presId="urn:microsoft.com/office/officeart/2005/8/layout/arrow4"/>
    <dgm:cxn modelId="{8291CE63-BE4D-4E7F-9C67-4DDA42FE8DB0}" type="presParOf" srcId="{B53B7A65-9ABE-4525-B523-97EE3E0F9BDC}" destId="{0326E9DF-AF2E-41B5-BD51-26F338C80521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3E8A790-66CE-463D-97CA-B07B87144399}" type="doc">
      <dgm:prSet loTypeId="urn:microsoft.com/office/officeart/2005/8/layout/arrow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C18DCE-F0BB-439D-B0E5-B5743B508832}">
      <dgm:prSet phldrT="[Testo]"/>
      <dgm:spPr/>
      <dgm:t>
        <a:bodyPr/>
        <a:lstStyle/>
        <a:p>
          <a:r>
            <a:rPr lang="it-IT" dirty="0" smtClean="0"/>
            <a:t>N.D.</a:t>
          </a:r>
        </a:p>
        <a:p>
          <a:r>
            <a:rPr lang="it-IT" dirty="0" smtClean="0"/>
            <a:t>-75,00%</a:t>
          </a:r>
          <a:endParaRPr lang="it-IT" dirty="0"/>
        </a:p>
      </dgm:t>
    </dgm:pt>
    <dgm:pt modelId="{9F5140E6-192F-4097-9A71-B345BB8F12ED}" type="sibTrans" cxnId="{DE0D9F1E-77AE-48E7-B80A-DC873300AFAF}">
      <dgm:prSet/>
      <dgm:spPr/>
      <dgm:t>
        <a:bodyPr/>
        <a:lstStyle/>
        <a:p>
          <a:endParaRPr lang="it-IT"/>
        </a:p>
      </dgm:t>
    </dgm:pt>
    <dgm:pt modelId="{941D5CE6-567A-4716-901C-A0C607653739}" type="parTrans" cxnId="{DE0D9F1E-77AE-48E7-B80A-DC873300AFAF}">
      <dgm:prSet/>
      <dgm:spPr/>
      <dgm:t>
        <a:bodyPr/>
        <a:lstStyle/>
        <a:p>
          <a:endParaRPr lang="it-IT"/>
        </a:p>
      </dgm:t>
    </dgm:pt>
    <dgm:pt modelId="{B53B7A65-9ABE-4525-B523-97EE3E0F9BDC}" type="pres">
      <dgm:prSet presAssocID="{63E8A790-66CE-463D-97CA-B07B8714439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718E39-5890-45B8-8D35-11527A7E9893}" type="pres">
      <dgm:prSet presAssocID="{F9C18DCE-F0BB-439D-B0E5-B5743B508832}" presName="upArrow" presStyleLbl="node1" presStyleIdx="0" presStyleCnt="1"/>
      <dgm:spPr>
        <a:prstGeom prst="downArrow">
          <a:avLst/>
        </a:prstGeom>
        <a:solidFill>
          <a:srgbClr val="FF0000"/>
        </a:solidFill>
      </dgm:spPr>
    </dgm:pt>
    <dgm:pt modelId="{0326E9DF-AF2E-41B5-BD51-26F338C80521}" type="pres">
      <dgm:prSet presAssocID="{F9C18DCE-F0BB-439D-B0E5-B5743B508832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B45EDAA-4319-4C56-86AA-2E9A4E7C99FD}" type="presOf" srcId="{63E8A790-66CE-463D-97CA-B07B87144399}" destId="{B53B7A65-9ABE-4525-B523-97EE3E0F9BDC}" srcOrd="0" destOrd="0" presId="urn:microsoft.com/office/officeart/2005/8/layout/arrow4"/>
    <dgm:cxn modelId="{DE0D9F1E-77AE-48E7-B80A-DC873300AFAF}" srcId="{63E8A790-66CE-463D-97CA-B07B87144399}" destId="{F9C18DCE-F0BB-439D-B0E5-B5743B508832}" srcOrd="0" destOrd="0" parTransId="{941D5CE6-567A-4716-901C-A0C607653739}" sibTransId="{9F5140E6-192F-4097-9A71-B345BB8F12ED}"/>
    <dgm:cxn modelId="{8DCAFECA-1529-46D7-A571-7073FB28B406}" type="presOf" srcId="{F9C18DCE-F0BB-439D-B0E5-B5743B508832}" destId="{0326E9DF-AF2E-41B5-BD51-26F338C80521}" srcOrd="0" destOrd="0" presId="urn:microsoft.com/office/officeart/2005/8/layout/arrow4"/>
    <dgm:cxn modelId="{0F0021C6-66DB-44A5-B2E8-F25CA478BAC9}" type="presParOf" srcId="{B53B7A65-9ABE-4525-B523-97EE3E0F9BDC}" destId="{7C718E39-5890-45B8-8D35-11527A7E9893}" srcOrd="0" destOrd="0" presId="urn:microsoft.com/office/officeart/2005/8/layout/arrow4"/>
    <dgm:cxn modelId="{812128AB-B5A1-4F13-A64E-19BA82EA10D8}" type="presParOf" srcId="{B53B7A65-9ABE-4525-B523-97EE3E0F9BDC}" destId="{0326E9DF-AF2E-41B5-BD51-26F338C80521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7246DD-B28E-4443-B861-E3F40A0E3C01}" type="doc">
      <dgm:prSet loTypeId="urn:microsoft.com/office/officeart/2005/8/layout/cycle2" loCatId="cycle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it-IT"/>
        </a:p>
      </dgm:t>
    </dgm:pt>
    <dgm:pt modelId="{73C6BBCC-C0B8-45DD-A159-9A3F4647BAB1}">
      <dgm:prSet phldrT="[Testo]"/>
      <dgm:spPr/>
      <dgm:t>
        <a:bodyPr/>
        <a:lstStyle/>
        <a:p>
          <a:r>
            <a:rPr lang="it-IT" b="1" dirty="0" smtClean="0"/>
            <a:t>2</a:t>
          </a:r>
          <a:r>
            <a:rPr lang="it-IT" dirty="0" smtClean="0"/>
            <a:t> Quante volte sono entrati</a:t>
          </a:r>
          <a:endParaRPr lang="it-IT" dirty="0"/>
        </a:p>
      </dgm:t>
    </dgm:pt>
    <dgm:pt modelId="{C8C9F104-4879-4CDC-8878-3D271F69393D}" type="parTrans" cxnId="{247B6F39-7571-411E-81A9-CA336F7C1AAE}">
      <dgm:prSet/>
      <dgm:spPr/>
      <dgm:t>
        <a:bodyPr/>
        <a:lstStyle/>
        <a:p>
          <a:endParaRPr lang="it-IT"/>
        </a:p>
      </dgm:t>
    </dgm:pt>
    <dgm:pt modelId="{F2016171-7D54-43D6-982C-87F27B809BBE}" type="sibTrans" cxnId="{247B6F39-7571-411E-81A9-CA336F7C1AAE}">
      <dgm:prSet/>
      <dgm:spPr/>
      <dgm:t>
        <a:bodyPr/>
        <a:lstStyle/>
        <a:p>
          <a:endParaRPr lang="it-IT"/>
        </a:p>
      </dgm:t>
    </dgm:pt>
    <dgm:pt modelId="{C86311DF-8F9B-49D1-8924-CF231DD60E97}" type="pres">
      <dgm:prSet presAssocID="{A27246DD-B28E-4443-B861-E3F40A0E3C0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9D1DA4-86E9-4002-BB98-521E0CDED1E8}" type="pres">
      <dgm:prSet presAssocID="{73C6BBCC-C0B8-45DD-A159-9A3F4647BAB1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02B987E-BFFA-42D8-911D-2E2208CF9793}" type="presOf" srcId="{A27246DD-B28E-4443-B861-E3F40A0E3C01}" destId="{C86311DF-8F9B-49D1-8924-CF231DD60E97}" srcOrd="0" destOrd="0" presId="urn:microsoft.com/office/officeart/2005/8/layout/cycle2"/>
    <dgm:cxn modelId="{9BC13448-8146-401B-85C7-2B5A5211A1B4}" type="presOf" srcId="{73C6BBCC-C0B8-45DD-A159-9A3F4647BAB1}" destId="{999D1DA4-86E9-4002-BB98-521E0CDED1E8}" srcOrd="0" destOrd="0" presId="urn:microsoft.com/office/officeart/2005/8/layout/cycle2"/>
    <dgm:cxn modelId="{247B6F39-7571-411E-81A9-CA336F7C1AAE}" srcId="{A27246DD-B28E-4443-B861-E3F40A0E3C01}" destId="{73C6BBCC-C0B8-45DD-A159-9A3F4647BAB1}" srcOrd="0" destOrd="0" parTransId="{C8C9F104-4879-4CDC-8878-3D271F69393D}" sibTransId="{F2016171-7D54-43D6-982C-87F27B809BBE}"/>
    <dgm:cxn modelId="{A1316029-F0CB-465A-B3E7-00947DE9C046}" type="presParOf" srcId="{C86311DF-8F9B-49D1-8924-CF231DD60E97}" destId="{999D1DA4-86E9-4002-BB98-521E0CDED1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C78692-7983-4D92-85BB-2B83ECEAEA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8454437-0B80-4CC9-80C7-3FA1C3B255EA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3200" dirty="0"/>
            <a:t>1,5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2000" dirty="0"/>
            <a:t>volte</a:t>
          </a:r>
        </a:p>
      </dgm:t>
    </dgm:pt>
    <dgm:pt modelId="{08C8531C-F665-42C5-9F11-AB2149F679A8}" type="parTrans" cxnId="{818EA3AB-E1C5-4226-B461-2BE5FA42B405}">
      <dgm:prSet/>
      <dgm:spPr/>
      <dgm:t>
        <a:bodyPr/>
        <a:lstStyle/>
        <a:p>
          <a:endParaRPr lang="it-IT"/>
        </a:p>
      </dgm:t>
    </dgm:pt>
    <dgm:pt modelId="{32BBBC23-35D9-4F3F-9B01-DD0B49B09B26}" type="sibTrans" cxnId="{818EA3AB-E1C5-4226-B461-2BE5FA42B405}">
      <dgm:prSet/>
      <dgm:spPr/>
      <dgm:t>
        <a:bodyPr/>
        <a:lstStyle/>
        <a:p>
          <a:endParaRPr lang="it-IT"/>
        </a:p>
      </dgm:t>
    </dgm:pt>
    <dgm:pt modelId="{A91213C8-D741-4DEE-9B79-A9375769FA3F}">
      <dgm:prSet phldrT="[Testo]" custT="1"/>
      <dgm:spPr/>
      <dgm:t>
        <a:bodyPr/>
        <a:lstStyle/>
        <a:p>
          <a:r>
            <a:rPr lang="it-IT" sz="1800" b="1" dirty="0" smtClean="0"/>
            <a:t>Frequenza ingresso </a:t>
          </a:r>
          <a:r>
            <a:rPr lang="it-IT" sz="1800" b="1" dirty="0"/>
            <a:t/>
          </a:r>
          <a:br>
            <a:rPr lang="it-IT" sz="1800" b="1" dirty="0"/>
          </a:br>
          <a:r>
            <a:rPr lang="it-IT" sz="1800" b="1" dirty="0"/>
            <a:t>(in media)</a:t>
          </a:r>
        </a:p>
      </dgm:t>
    </dgm:pt>
    <dgm:pt modelId="{335A97AB-BACC-470C-8D17-A6EF432A34E0}" type="parTrans" cxnId="{9478B42D-4CF6-42D7-A82B-353561F1A284}">
      <dgm:prSet/>
      <dgm:spPr/>
      <dgm:t>
        <a:bodyPr/>
        <a:lstStyle/>
        <a:p>
          <a:endParaRPr lang="it-IT"/>
        </a:p>
      </dgm:t>
    </dgm:pt>
    <dgm:pt modelId="{7B41DED9-7E46-4C3B-B6DE-C0D41D50DB91}" type="sibTrans" cxnId="{9478B42D-4CF6-42D7-A82B-353561F1A284}">
      <dgm:prSet/>
      <dgm:spPr/>
      <dgm:t>
        <a:bodyPr/>
        <a:lstStyle/>
        <a:p>
          <a:endParaRPr lang="it-IT"/>
        </a:p>
      </dgm:t>
    </dgm:pt>
    <dgm:pt modelId="{21D656A4-553C-4DAB-AAEC-91C61105A74D}" type="pres">
      <dgm:prSet presAssocID="{E8C78692-7983-4D92-85BB-2B83ECEAEA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5EA5897-20AB-4824-99B8-5B0A84532EDF}" type="pres">
      <dgm:prSet presAssocID="{D8454437-0B80-4CC9-80C7-3FA1C3B255EA}" presName="linNode" presStyleCnt="0"/>
      <dgm:spPr/>
    </dgm:pt>
    <dgm:pt modelId="{4E19F543-945C-4722-AB8A-44E84E9B9E25}" type="pres">
      <dgm:prSet presAssocID="{D8454437-0B80-4CC9-80C7-3FA1C3B255E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D851DB-93D3-4BE4-B008-1608D1822F84}" type="pres">
      <dgm:prSet presAssocID="{D8454437-0B80-4CC9-80C7-3FA1C3B255E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BBD4EAD-B51A-4328-B8A3-EE9B7C37EC67}" type="presOf" srcId="{A91213C8-D741-4DEE-9B79-A9375769FA3F}" destId="{A7D851DB-93D3-4BE4-B008-1608D1822F84}" srcOrd="0" destOrd="0" presId="urn:microsoft.com/office/officeart/2005/8/layout/vList5"/>
    <dgm:cxn modelId="{0BB8E805-C206-47D8-9ED6-9D839138F70F}" type="presOf" srcId="{E8C78692-7983-4D92-85BB-2B83ECEAEA31}" destId="{21D656A4-553C-4DAB-AAEC-91C61105A74D}" srcOrd="0" destOrd="0" presId="urn:microsoft.com/office/officeart/2005/8/layout/vList5"/>
    <dgm:cxn modelId="{818EA3AB-E1C5-4226-B461-2BE5FA42B405}" srcId="{E8C78692-7983-4D92-85BB-2B83ECEAEA31}" destId="{D8454437-0B80-4CC9-80C7-3FA1C3B255EA}" srcOrd="0" destOrd="0" parTransId="{08C8531C-F665-42C5-9F11-AB2149F679A8}" sibTransId="{32BBBC23-35D9-4F3F-9B01-DD0B49B09B26}"/>
    <dgm:cxn modelId="{9478B42D-4CF6-42D7-A82B-353561F1A284}" srcId="{D8454437-0B80-4CC9-80C7-3FA1C3B255EA}" destId="{A91213C8-D741-4DEE-9B79-A9375769FA3F}" srcOrd="0" destOrd="0" parTransId="{335A97AB-BACC-470C-8D17-A6EF432A34E0}" sibTransId="{7B41DED9-7E46-4C3B-B6DE-C0D41D50DB91}"/>
    <dgm:cxn modelId="{95B1A84C-998D-414F-81C8-CEE14B0BD77C}" type="presOf" srcId="{D8454437-0B80-4CC9-80C7-3FA1C3B255EA}" destId="{4E19F543-945C-4722-AB8A-44E84E9B9E25}" srcOrd="0" destOrd="0" presId="urn:microsoft.com/office/officeart/2005/8/layout/vList5"/>
    <dgm:cxn modelId="{DE5655D6-197C-44A4-A1F5-0005DF4B4F4E}" type="presParOf" srcId="{21D656A4-553C-4DAB-AAEC-91C61105A74D}" destId="{A5EA5897-20AB-4824-99B8-5B0A84532EDF}" srcOrd="0" destOrd="0" presId="urn:microsoft.com/office/officeart/2005/8/layout/vList5"/>
    <dgm:cxn modelId="{37A460DC-564B-4C1A-A952-6EA66AC4FF6A}" type="presParOf" srcId="{A5EA5897-20AB-4824-99B8-5B0A84532EDF}" destId="{4E19F543-945C-4722-AB8A-44E84E9B9E25}" srcOrd="0" destOrd="0" presId="urn:microsoft.com/office/officeart/2005/8/layout/vList5"/>
    <dgm:cxn modelId="{767F45BF-1E4D-4732-8FCA-A9E86179BF40}" type="presParOf" srcId="{A5EA5897-20AB-4824-99B8-5B0A84532EDF}" destId="{A7D851DB-93D3-4BE4-B008-1608D1822F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7246DD-B28E-4443-B861-E3F40A0E3C01}" type="doc">
      <dgm:prSet loTypeId="urn:microsoft.com/office/officeart/2005/8/layout/cycle2" loCatId="cycle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it-IT"/>
        </a:p>
      </dgm:t>
    </dgm:pt>
    <dgm:pt modelId="{73C6BBCC-C0B8-45DD-A159-9A3F4647BAB1}">
      <dgm:prSet phldrT="[Testo]"/>
      <dgm:spPr/>
      <dgm:t>
        <a:bodyPr/>
        <a:lstStyle/>
        <a:p>
          <a:r>
            <a:rPr lang="it-IT" b="1" dirty="0" smtClean="0"/>
            <a:t>3</a:t>
          </a:r>
          <a:r>
            <a:rPr lang="it-IT" dirty="0" smtClean="0"/>
            <a:t> L’età</a:t>
          </a:r>
          <a:endParaRPr lang="it-IT" dirty="0"/>
        </a:p>
      </dgm:t>
    </dgm:pt>
    <dgm:pt modelId="{C8C9F104-4879-4CDC-8878-3D271F69393D}" type="parTrans" cxnId="{247B6F39-7571-411E-81A9-CA336F7C1AAE}">
      <dgm:prSet/>
      <dgm:spPr/>
      <dgm:t>
        <a:bodyPr/>
        <a:lstStyle/>
        <a:p>
          <a:endParaRPr lang="it-IT"/>
        </a:p>
      </dgm:t>
    </dgm:pt>
    <dgm:pt modelId="{F2016171-7D54-43D6-982C-87F27B809BBE}" type="sibTrans" cxnId="{247B6F39-7571-411E-81A9-CA336F7C1AAE}">
      <dgm:prSet/>
      <dgm:spPr/>
      <dgm:t>
        <a:bodyPr/>
        <a:lstStyle/>
        <a:p>
          <a:endParaRPr lang="it-IT"/>
        </a:p>
      </dgm:t>
    </dgm:pt>
    <dgm:pt modelId="{C86311DF-8F9B-49D1-8924-CF231DD60E97}" type="pres">
      <dgm:prSet presAssocID="{A27246DD-B28E-4443-B861-E3F40A0E3C0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9D1DA4-86E9-4002-BB98-521E0CDED1E8}" type="pres">
      <dgm:prSet presAssocID="{73C6BBCC-C0B8-45DD-A159-9A3F4647BAB1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B87827D-04DE-4FB0-9180-89E6DF8297DC}" type="presOf" srcId="{73C6BBCC-C0B8-45DD-A159-9A3F4647BAB1}" destId="{999D1DA4-86E9-4002-BB98-521E0CDED1E8}" srcOrd="0" destOrd="0" presId="urn:microsoft.com/office/officeart/2005/8/layout/cycle2"/>
    <dgm:cxn modelId="{9FB5429D-16E8-440B-BA51-DED84F5E7AC9}" type="presOf" srcId="{A27246DD-B28E-4443-B861-E3F40A0E3C01}" destId="{C86311DF-8F9B-49D1-8924-CF231DD60E97}" srcOrd="0" destOrd="0" presId="urn:microsoft.com/office/officeart/2005/8/layout/cycle2"/>
    <dgm:cxn modelId="{247B6F39-7571-411E-81A9-CA336F7C1AAE}" srcId="{A27246DD-B28E-4443-B861-E3F40A0E3C01}" destId="{73C6BBCC-C0B8-45DD-A159-9A3F4647BAB1}" srcOrd="0" destOrd="0" parTransId="{C8C9F104-4879-4CDC-8878-3D271F69393D}" sibTransId="{F2016171-7D54-43D6-982C-87F27B809BBE}"/>
    <dgm:cxn modelId="{8253B692-3FE1-4751-9346-827BFE95F39B}" type="presParOf" srcId="{C86311DF-8F9B-49D1-8924-CF231DD60E97}" destId="{999D1DA4-86E9-4002-BB98-521E0CDED1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50E5F5-02A6-474E-8B45-2A6284E65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CF6B940-565E-4874-B483-6755A27DE711}">
      <dgm:prSet phldrT="[Testo]"/>
      <dgm:spPr/>
      <dgm:t>
        <a:bodyPr/>
        <a:lstStyle/>
        <a:p>
          <a:r>
            <a:rPr lang="it-IT" dirty="0" smtClean="0"/>
            <a:t>12</a:t>
          </a:r>
          <a:endParaRPr lang="it-IT" dirty="0"/>
        </a:p>
      </dgm:t>
    </dgm:pt>
    <dgm:pt modelId="{E53BDE09-65C4-4AAD-9835-468A425DCCD1}" type="parTrans" cxnId="{FE78B58F-93B7-4C69-9BFC-BE73E7887B01}">
      <dgm:prSet/>
      <dgm:spPr/>
      <dgm:t>
        <a:bodyPr/>
        <a:lstStyle/>
        <a:p>
          <a:endParaRPr lang="it-IT"/>
        </a:p>
      </dgm:t>
    </dgm:pt>
    <dgm:pt modelId="{9D9C0132-81AD-4917-A2A8-872136AA83D1}" type="sibTrans" cxnId="{FE78B58F-93B7-4C69-9BFC-BE73E7887B01}">
      <dgm:prSet/>
      <dgm:spPr/>
      <dgm:t>
        <a:bodyPr/>
        <a:lstStyle/>
        <a:p>
          <a:endParaRPr lang="it-IT"/>
        </a:p>
      </dgm:t>
    </dgm:pt>
    <dgm:pt modelId="{1502CE92-CC1C-4E00-B04E-79FBEA1A5468}">
      <dgm:prSet phldrT="[Testo]"/>
      <dgm:spPr/>
      <dgm:t>
        <a:bodyPr/>
        <a:lstStyle/>
        <a:p>
          <a:r>
            <a:rPr lang="it-IT" dirty="0" smtClean="0"/>
            <a:t>L'ospite più giovane</a:t>
          </a:r>
          <a:endParaRPr lang="it-IT" dirty="0"/>
        </a:p>
      </dgm:t>
    </dgm:pt>
    <dgm:pt modelId="{4FF79FBB-D412-4F92-B2EE-BFBAA6131EFC}" type="parTrans" cxnId="{D07479AE-EC0D-4385-BA71-E85B094CA18F}">
      <dgm:prSet/>
      <dgm:spPr/>
      <dgm:t>
        <a:bodyPr/>
        <a:lstStyle/>
        <a:p>
          <a:endParaRPr lang="it-IT"/>
        </a:p>
      </dgm:t>
    </dgm:pt>
    <dgm:pt modelId="{EAF9E1C8-1EE2-4502-A8C5-48C41F95A7B4}" type="sibTrans" cxnId="{D07479AE-EC0D-4385-BA71-E85B094CA18F}">
      <dgm:prSet/>
      <dgm:spPr/>
      <dgm:t>
        <a:bodyPr/>
        <a:lstStyle/>
        <a:p>
          <a:endParaRPr lang="it-IT"/>
        </a:p>
      </dgm:t>
    </dgm:pt>
    <dgm:pt modelId="{F2A0B7FB-8C49-4AF8-8000-01657FFA9B12}" type="pres">
      <dgm:prSet presAssocID="{2850E5F5-02A6-474E-8B45-2A6284E65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500E391-EEC4-4AC0-BEC4-FCDF7F0BAA6F}" type="pres">
      <dgm:prSet presAssocID="{CCF6B940-565E-4874-B483-6755A27DE711}" presName="linNode" presStyleCnt="0"/>
      <dgm:spPr/>
    </dgm:pt>
    <dgm:pt modelId="{0D41C4EF-A397-414C-A67F-A0D4EA912531}" type="pres">
      <dgm:prSet presAssocID="{CCF6B940-565E-4874-B483-6755A27DE71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E7BEA7-5D83-4438-8FF8-C91EDEB72C11}" type="pres">
      <dgm:prSet presAssocID="{CCF6B940-565E-4874-B483-6755A27DE71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399330A-8B61-499F-AC63-9FCF019095C7}" type="presOf" srcId="{2850E5F5-02A6-474E-8B45-2A6284E65FFF}" destId="{F2A0B7FB-8C49-4AF8-8000-01657FFA9B12}" srcOrd="0" destOrd="0" presId="urn:microsoft.com/office/officeart/2005/8/layout/vList5"/>
    <dgm:cxn modelId="{7753DFA3-DCA1-4951-BF1E-99A33D92927B}" type="presOf" srcId="{CCF6B940-565E-4874-B483-6755A27DE711}" destId="{0D41C4EF-A397-414C-A67F-A0D4EA912531}" srcOrd="0" destOrd="0" presId="urn:microsoft.com/office/officeart/2005/8/layout/vList5"/>
    <dgm:cxn modelId="{B586376B-EA74-49D8-9B6A-2EE7D9848C3E}" type="presOf" srcId="{1502CE92-CC1C-4E00-B04E-79FBEA1A5468}" destId="{59E7BEA7-5D83-4438-8FF8-C91EDEB72C11}" srcOrd="0" destOrd="0" presId="urn:microsoft.com/office/officeart/2005/8/layout/vList5"/>
    <dgm:cxn modelId="{D07479AE-EC0D-4385-BA71-E85B094CA18F}" srcId="{CCF6B940-565E-4874-B483-6755A27DE711}" destId="{1502CE92-CC1C-4E00-B04E-79FBEA1A5468}" srcOrd="0" destOrd="0" parTransId="{4FF79FBB-D412-4F92-B2EE-BFBAA6131EFC}" sibTransId="{EAF9E1C8-1EE2-4502-A8C5-48C41F95A7B4}"/>
    <dgm:cxn modelId="{FE78B58F-93B7-4C69-9BFC-BE73E7887B01}" srcId="{2850E5F5-02A6-474E-8B45-2A6284E65FFF}" destId="{CCF6B940-565E-4874-B483-6755A27DE711}" srcOrd="0" destOrd="0" parTransId="{E53BDE09-65C4-4AAD-9835-468A425DCCD1}" sibTransId="{9D9C0132-81AD-4917-A2A8-872136AA83D1}"/>
    <dgm:cxn modelId="{B2DFF4E6-AA5F-4982-9B2E-F92AD1A35E34}" type="presParOf" srcId="{F2A0B7FB-8C49-4AF8-8000-01657FFA9B12}" destId="{3500E391-EEC4-4AC0-BEC4-FCDF7F0BAA6F}" srcOrd="0" destOrd="0" presId="urn:microsoft.com/office/officeart/2005/8/layout/vList5"/>
    <dgm:cxn modelId="{05A541E5-CD89-449A-B06B-A3CDC3CC4889}" type="presParOf" srcId="{3500E391-EEC4-4AC0-BEC4-FCDF7F0BAA6F}" destId="{0D41C4EF-A397-414C-A67F-A0D4EA912531}" srcOrd="0" destOrd="0" presId="urn:microsoft.com/office/officeart/2005/8/layout/vList5"/>
    <dgm:cxn modelId="{ACABD978-495D-4A64-9DF9-B92E49EF5056}" type="presParOf" srcId="{3500E391-EEC4-4AC0-BEC4-FCDF7F0BAA6F}" destId="{59E7BEA7-5D83-4438-8FF8-C91EDEB72C1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50E5F5-02A6-474E-8B45-2A6284E65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CF6B940-565E-4874-B483-6755A27DE711}">
      <dgm:prSet phldrT="[Testo]"/>
      <dgm:spPr/>
      <dgm:t>
        <a:bodyPr/>
        <a:lstStyle/>
        <a:p>
          <a:r>
            <a:rPr lang="it-IT" dirty="0" smtClean="0"/>
            <a:t>71</a:t>
          </a:r>
          <a:endParaRPr lang="it-IT" dirty="0"/>
        </a:p>
      </dgm:t>
    </dgm:pt>
    <dgm:pt modelId="{E53BDE09-65C4-4AAD-9835-468A425DCCD1}" type="parTrans" cxnId="{FE78B58F-93B7-4C69-9BFC-BE73E7887B01}">
      <dgm:prSet/>
      <dgm:spPr/>
      <dgm:t>
        <a:bodyPr/>
        <a:lstStyle/>
        <a:p>
          <a:endParaRPr lang="it-IT"/>
        </a:p>
      </dgm:t>
    </dgm:pt>
    <dgm:pt modelId="{9D9C0132-81AD-4917-A2A8-872136AA83D1}" type="sibTrans" cxnId="{FE78B58F-93B7-4C69-9BFC-BE73E7887B01}">
      <dgm:prSet/>
      <dgm:spPr/>
      <dgm:t>
        <a:bodyPr/>
        <a:lstStyle/>
        <a:p>
          <a:endParaRPr lang="it-IT"/>
        </a:p>
      </dgm:t>
    </dgm:pt>
    <dgm:pt modelId="{1502CE92-CC1C-4E00-B04E-79FBEA1A5468}">
      <dgm:prSet phldrT="[Testo]"/>
      <dgm:spPr/>
      <dgm:t>
        <a:bodyPr/>
        <a:lstStyle/>
        <a:p>
          <a:r>
            <a:rPr lang="it-IT" dirty="0" smtClean="0"/>
            <a:t>L'ospite più anziano</a:t>
          </a:r>
          <a:endParaRPr lang="it-IT" dirty="0"/>
        </a:p>
      </dgm:t>
    </dgm:pt>
    <dgm:pt modelId="{4FF79FBB-D412-4F92-B2EE-BFBAA6131EFC}" type="parTrans" cxnId="{D07479AE-EC0D-4385-BA71-E85B094CA18F}">
      <dgm:prSet/>
      <dgm:spPr/>
      <dgm:t>
        <a:bodyPr/>
        <a:lstStyle/>
        <a:p>
          <a:endParaRPr lang="it-IT"/>
        </a:p>
      </dgm:t>
    </dgm:pt>
    <dgm:pt modelId="{EAF9E1C8-1EE2-4502-A8C5-48C41F95A7B4}" type="sibTrans" cxnId="{D07479AE-EC0D-4385-BA71-E85B094CA18F}">
      <dgm:prSet/>
      <dgm:spPr/>
      <dgm:t>
        <a:bodyPr/>
        <a:lstStyle/>
        <a:p>
          <a:endParaRPr lang="it-IT"/>
        </a:p>
      </dgm:t>
    </dgm:pt>
    <dgm:pt modelId="{F2A0B7FB-8C49-4AF8-8000-01657FFA9B12}" type="pres">
      <dgm:prSet presAssocID="{2850E5F5-02A6-474E-8B45-2A6284E65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500E391-EEC4-4AC0-BEC4-FCDF7F0BAA6F}" type="pres">
      <dgm:prSet presAssocID="{CCF6B940-565E-4874-B483-6755A27DE711}" presName="linNode" presStyleCnt="0"/>
      <dgm:spPr/>
    </dgm:pt>
    <dgm:pt modelId="{0D41C4EF-A397-414C-A67F-A0D4EA912531}" type="pres">
      <dgm:prSet presAssocID="{CCF6B940-565E-4874-B483-6755A27DE71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E7BEA7-5D83-4438-8FF8-C91EDEB72C11}" type="pres">
      <dgm:prSet presAssocID="{CCF6B940-565E-4874-B483-6755A27DE71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B7443B5-36D0-4778-99EA-B658BCC10F3F}" type="presOf" srcId="{1502CE92-CC1C-4E00-B04E-79FBEA1A5468}" destId="{59E7BEA7-5D83-4438-8FF8-C91EDEB72C11}" srcOrd="0" destOrd="0" presId="urn:microsoft.com/office/officeart/2005/8/layout/vList5"/>
    <dgm:cxn modelId="{8C99FD5B-C447-4744-9931-F7330553A648}" type="presOf" srcId="{CCF6B940-565E-4874-B483-6755A27DE711}" destId="{0D41C4EF-A397-414C-A67F-A0D4EA912531}" srcOrd="0" destOrd="0" presId="urn:microsoft.com/office/officeart/2005/8/layout/vList5"/>
    <dgm:cxn modelId="{FE78B58F-93B7-4C69-9BFC-BE73E7887B01}" srcId="{2850E5F5-02A6-474E-8B45-2A6284E65FFF}" destId="{CCF6B940-565E-4874-B483-6755A27DE711}" srcOrd="0" destOrd="0" parTransId="{E53BDE09-65C4-4AAD-9835-468A425DCCD1}" sibTransId="{9D9C0132-81AD-4917-A2A8-872136AA83D1}"/>
    <dgm:cxn modelId="{A1CE532C-ABC2-43C9-995E-AF4408E2E6AA}" type="presOf" srcId="{2850E5F5-02A6-474E-8B45-2A6284E65FFF}" destId="{F2A0B7FB-8C49-4AF8-8000-01657FFA9B12}" srcOrd="0" destOrd="0" presId="urn:microsoft.com/office/officeart/2005/8/layout/vList5"/>
    <dgm:cxn modelId="{D07479AE-EC0D-4385-BA71-E85B094CA18F}" srcId="{CCF6B940-565E-4874-B483-6755A27DE711}" destId="{1502CE92-CC1C-4E00-B04E-79FBEA1A5468}" srcOrd="0" destOrd="0" parTransId="{4FF79FBB-D412-4F92-B2EE-BFBAA6131EFC}" sibTransId="{EAF9E1C8-1EE2-4502-A8C5-48C41F95A7B4}"/>
    <dgm:cxn modelId="{51AF9962-96EF-45A6-B1AB-738335ED7075}" type="presParOf" srcId="{F2A0B7FB-8C49-4AF8-8000-01657FFA9B12}" destId="{3500E391-EEC4-4AC0-BEC4-FCDF7F0BAA6F}" srcOrd="0" destOrd="0" presId="urn:microsoft.com/office/officeart/2005/8/layout/vList5"/>
    <dgm:cxn modelId="{17B58BF5-9045-495C-8E95-F2B0DD8E9144}" type="presParOf" srcId="{3500E391-EEC4-4AC0-BEC4-FCDF7F0BAA6F}" destId="{0D41C4EF-A397-414C-A67F-A0D4EA912531}" srcOrd="0" destOrd="0" presId="urn:microsoft.com/office/officeart/2005/8/layout/vList5"/>
    <dgm:cxn modelId="{39EB9A1A-4C1C-4B1F-937C-C8C4CB8D7956}" type="presParOf" srcId="{3500E391-EEC4-4AC0-BEC4-FCDF7F0BAA6F}" destId="{59E7BEA7-5D83-4438-8FF8-C91EDEB72C1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50E5F5-02A6-474E-8B45-2A6284E65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CF6B940-565E-4874-B483-6755A27DE711}">
      <dgm:prSet phldrT="[Testo]"/>
      <dgm:spPr/>
      <dgm:t>
        <a:bodyPr/>
        <a:lstStyle/>
        <a:p>
          <a:r>
            <a:rPr lang="it-IT" dirty="0" smtClean="0"/>
            <a:t>32</a:t>
          </a:r>
          <a:endParaRPr lang="it-IT" dirty="0"/>
        </a:p>
      </dgm:t>
    </dgm:pt>
    <dgm:pt modelId="{E53BDE09-65C4-4AAD-9835-468A425DCCD1}" type="parTrans" cxnId="{FE78B58F-93B7-4C69-9BFC-BE73E7887B01}">
      <dgm:prSet/>
      <dgm:spPr/>
      <dgm:t>
        <a:bodyPr/>
        <a:lstStyle/>
        <a:p>
          <a:endParaRPr lang="it-IT"/>
        </a:p>
      </dgm:t>
    </dgm:pt>
    <dgm:pt modelId="{9D9C0132-81AD-4917-A2A8-872136AA83D1}" type="sibTrans" cxnId="{FE78B58F-93B7-4C69-9BFC-BE73E7887B01}">
      <dgm:prSet/>
      <dgm:spPr/>
      <dgm:t>
        <a:bodyPr/>
        <a:lstStyle/>
        <a:p>
          <a:endParaRPr lang="it-IT"/>
        </a:p>
      </dgm:t>
    </dgm:pt>
    <dgm:pt modelId="{1502CE92-CC1C-4E00-B04E-79FBEA1A5468}">
      <dgm:prSet phldrT="[Testo]"/>
      <dgm:spPr/>
      <dgm:t>
        <a:bodyPr/>
        <a:lstStyle/>
        <a:p>
          <a:r>
            <a:rPr lang="it-IT" dirty="0" smtClean="0"/>
            <a:t>Età media</a:t>
          </a:r>
          <a:endParaRPr lang="it-IT" dirty="0"/>
        </a:p>
      </dgm:t>
    </dgm:pt>
    <dgm:pt modelId="{4FF79FBB-D412-4F92-B2EE-BFBAA6131EFC}" type="parTrans" cxnId="{D07479AE-EC0D-4385-BA71-E85B094CA18F}">
      <dgm:prSet/>
      <dgm:spPr/>
      <dgm:t>
        <a:bodyPr/>
        <a:lstStyle/>
        <a:p>
          <a:endParaRPr lang="it-IT"/>
        </a:p>
      </dgm:t>
    </dgm:pt>
    <dgm:pt modelId="{EAF9E1C8-1EE2-4502-A8C5-48C41F95A7B4}" type="sibTrans" cxnId="{D07479AE-EC0D-4385-BA71-E85B094CA18F}">
      <dgm:prSet/>
      <dgm:spPr/>
      <dgm:t>
        <a:bodyPr/>
        <a:lstStyle/>
        <a:p>
          <a:endParaRPr lang="it-IT"/>
        </a:p>
      </dgm:t>
    </dgm:pt>
    <dgm:pt modelId="{F2A0B7FB-8C49-4AF8-8000-01657FFA9B12}" type="pres">
      <dgm:prSet presAssocID="{2850E5F5-02A6-474E-8B45-2A6284E65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500E391-EEC4-4AC0-BEC4-FCDF7F0BAA6F}" type="pres">
      <dgm:prSet presAssocID="{CCF6B940-565E-4874-B483-6755A27DE711}" presName="linNode" presStyleCnt="0"/>
      <dgm:spPr/>
    </dgm:pt>
    <dgm:pt modelId="{0D41C4EF-A397-414C-A67F-A0D4EA912531}" type="pres">
      <dgm:prSet presAssocID="{CCF6B940-565E-4874-B483-6755A27DE71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E7BEA7-5D83-4438-8FF8-C91EDEB72C11}" type="pres">
      <dgm:prSet presAssocID="{CCF6B940-565E-4874-B483-6755A27DE71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1F91582-9605-42CC-BC28-BE06B0756EDA}" type="presOf" srcId="{1502CE92-CC1C-4E00-B04E-79FBEA1A5468}" destId="{59E7BEA7-5D83-4438-8FF8-C91EDEB72C11}" srcOrd="0" destOrd="0" presId="urn:microsoft.com/office/officeart/2005/8/layout/vList5"/>
    <dgm:cxn modelId="{FE78B58F-93B7-4C69-9BFC-BE73E7887B01}" srcId="{2850E5F5-02A6-474E-8B45-2A6284E65FFF}" destId="{CCF6B940-565E-4874-B483-6755A27DE711}" srcOrd="0" destOrd="0" parTransId="{E53BDE09-65C4-4AAD-9835-468A425DCCD1}" sibTransId="{9D9C0132-81AD-4917-A2A8-872136AA83D1}"/>
    <dgm:cxn modelId="{9643C2B6-F74D-4E02-A980-54E0008EBFCB}" type="presOf" srcId="{CCF6B940-565E-4874-B483-6755A27DE711}" destId="{0D41C4EF-A397-414C-A67F-A0D4EA912531}" srcOrd="0" destOrd="0" presId="urn:microsoft.com/office/officeart/2005/8/layout/vList5"/>
    <dgm:cxn modelId="{1E2418B8-ABC0-495B-9528-2420073ACF0E}" type="presOf" srcId="{2850E5F5-02A6-474E-8B45-2A6284E65FFF}" destId="{F2A0B7FB-8C49-4AF8-8000-01657FFA9B12}" srcOrd="0" destOrd="0" presId="urn:microsoft.com/office/officeart/2005/8/layout/vList5"/>
    <dgm:cxn modelId="{D07479AE-EC0D-4385-BA71-E85B094CA18F}" srcId="{CCF6B940-565E-4874-B483-6755A27DE711}" destId="{1502CE92-CC1C-4E00-B04E-79FBEA1A5468}" srcOrd="0" destOrd="0" parTransId="{4FF79FBB-D412-4F92-B2EE-BFBAA6131EFC}" sibTransId="{EAF9E1C8-1EE2-4502-A8C5-48C41F95A7B4}"/>
    <dgm:cxn modelId="{F678669D-C515-4C7B-8F04-A79B7D4271B7}" type="presParOf" srcId="{F2A0B7FB-8C49-4AF8-8000-01657FFA9B12}" destId="{3500E391-EEC4-4AC0-BEC4-FCDF7F0BAA6F}" srcOrd="0" destOrd="0" presId="urn:microsoft.com/office/officeart/2005/8/layout/vList5"/>
    <dgm:cxn modelId="{2E763336-1974-47D2-8617-B931129267C8}" type="presParOf" srcId="{3500E391-EEC4-4AC0-BEC4-FCDF7F0BAA6F}" destId="{0D41C4EF-A397-414C-A67F-A0D4EA912531}" srcOrd="0" destOrd="0" presId="urn:microsoft.com/office/officeart/2005/8/layout/vList5"/>
    <dgm:cxn modelId="{0A549FE2-E2E6-4AF9-99D5-19B176BBF78D}" type="presParOf" srcId="{3500E391-EEC4-4AC0-BEC4-FCDF7F0BAA6F}" destId="{59E7BEA7-5D83-4438-8FF8-C91EDEB72C1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27246DD-B28E-4443-B861-E3F40A0E3C01}" type="doc">
      <dgm:prSet loTypeId="urn:microsoft.com/office/officeart/2005/8/layout/cycle2" loCatId="cycle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it-IT"/>
        </a:p>
      </dgm:t>
    </dgm:pt>
    <dgm:pt modelId="{73C6BBCC-C0B8-45DD-A159-9A3F4647BAB1}">
      <dgm:prSet phldrT="[Testo]" custT="1"/>
      <dgm:spPr/>
      <dgm:t>
        <a:bodyPr/>
        <a:lstStyle/>
        <a:p>
          <a:r>
            <a:rPr lang="it-IT" sz="3200" b="1" dirty="0" smtClean="0"/>
            <a:t>4</a:t>
          </a:r>
          <a:r>
            <a:rPr lang="it-IT" sz="3200" dirty="0" smtClean="0"/>
            <a:t> Confrontiamo i dati</a:t>
          </a:r>
          <a:endParaRPr lang="it-IT" sz="3200" dirty="0"/>
        </a:p>
      </dgm:t>
    </dgm:pt>
    <dgm:pt modelId="{C8C9F104-4879-4CDC-8878-3D271F69393D}" type="parTrans" cxnId="{247B6F39-7571-411E-81A9-CA336F7C1AAE}">
      <dgm:prSet/>
      <dgm:spPr/>
      <dgm:t>
        <a:bodyPr/>
        <a:lstStyle/>
        <a:p>
          <a:endParaRPr lang="it-IT"/>
        </a:p>
      </dgm:t>
    </dgm:pt>
    <dgm:pt modelId="{F2016171-7D54-43D6-982C-87F27B809BBE}" type="sibTrans" cxnId="{247B6F39-7571-411E-81A9-CA336F7C1AAE}">
      <dgm:prSet/>
      <dgm:spPr/>
      <dgm:t>
        <a:bodyPr/>
        <a:lstStyle/>
        <a:p>
          <a:endParaRPr lang="it-IT"/>
        </a:p>
      </dgm:t>
    </dgm:pt>
    <dgm:pt modelId="{C86311DF-8F9B-49D1-8924-CF231DD60E97}" type="pres">
      <dgm:prSet presAssocID="{A27246DD-B28E-4443-B861-E3F40A0E3C0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9D1DA4-86E9-4002-BB98-521E0CDED1E8}" type="pres">
      <dgm:prSet presAssocID="{73C6BBCC-C0B8-45DD-A159-9A3F4647BAB1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3C15440-2F98-494B-A482-43F826EE31E2}" type="presOf" srcId="{A27246DD-B28E-4443-B861-E3F40A0E3C01}" destId="{C86311DF-8F9B-49D1-8924-CF231DD60E97}" srcOrd="0" destOrd="0" presId="urn:microsoft.com/office/officeart/2005/8/layout/cycle2"/>
    <dgm:cxn modelId="{71A72433-A6C7-4671-9EE2-DDCB12A2BCC5}" type="presOf" srcId="{73C6BBCC-C0B8-45DD-A159-9A3F4647BAB1}" destId="{999D1DA4-86E9-4002-BB98-521E0CDED1E8}" srcOrd="0" destOrd="0" presId="urn:microsoft.com/office/officeart/2005/8/layout/cycle2"/>
    <dgm:cxn modelId="{247B6F39-7571-411E-81A9-CA336F7C1AAE}" srcId="{A27246DD-B28E-4443-B861-E3F40A0E3C01}" destId="{73C6BBCC-C0B8-45DD-A159-9A3F4647BAB1}" srcOrd="0" destOrd="0" parTransId="{C8C9F104-4879-4CDC-8878-3D271F69393D}" sibTransId="{F2016171-7D54-43D6-982C-87F27B809BBE}"/>
    <dgm:cxn modelId="{27B17FA5-F935-4F24-8220-2B948506ABC3}" type="presParOf" srcId="{C86311DF-8F9B-49D1-8924-CF231DD60E97}" destId="{999D1DA4-86E9-4002-BB98-521E0CDED1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E8A429-3C39-4195-8F50-AA1F09A11AF0}">
      <dsp:nvSpPr>
        <dsp:cNvPr id="0" name=""/>
        <dsp:cNvSpPr/>
      </dsp:nvSpPr>
      <dsp:spPr>
        <a:xfrm rot="5400000">
          <a:off x="5219566" y="-1304638"/>
          <a:ext cx="1048401" cy="3919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/>
            <a:t>Periodo di riferimento dell'indagine statistica</a:t>
          </a:r>
        </a:p>
      </dsp:txBody>
      <dsp:txXfrm rot="5400000">
        <a:off x="5219566" y="-1304638"/>
        <a:ext cx="1048401" cy="3919845"/>
      </dsp:txXfrm>
    </dsp:sp>
    <dsp:sp modelId="{ACB60E10-0461-49CB-8E46-6725B18D39C1}">
      <dsp:nvSpPr>
        <dsp:cNvPr id="0" name=""/>
        <dsp:cNvSpPr/>
      </dsp:nvSpPr>
      <dsp:spPr>
        <a:xfrm>
          <a:off x="257" y="32"/>
          <a:ext cx="3783586" cy="13105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/>
            <a:t>Presenze dal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/>
            <a:t>10 Novembre 2009 al 23 Ottobre 2010</a:t>
          </a:r>
        </a:p>
      </dsp:txBody>
      <dsp:txXfrm>
        <a:off x="257" y="32"/>
        <a:ext cx="3783586" cy="1310502"/>
      </dsp:txXfrm>
    </dsp:sp>
    <dsp:sp modelId="{4A8EAD98-35C6-41BC-BD63-8808A1EB5D69}">
      <dsp:nvSpPr>
        <dsp:cNvPr id="0" name=""/>
        <dsp:cNvSpPr/>
      </dsp:nvSpPr>
      <dsp:spPr>
        <a:xfrm rot="5400000">
          <a:off x="5203620" y="54534"/>
          <a:ext cx="1048401" cy="3953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/>
            <a:t>Popolazione</a:t>
          </a:r>
        </a:p>
      </dsp:txBody>
      <dsp:txXfrm rot="5400000">
        <a:off x="5203620" y="54534"/>
        <a:ext cx="1048401" cy="3953554"/>
      </dsp:txXfrm>
    </dsp:sp>
    <dsp:sp modelId="{1BF97BE8-EC94-4A5E-ACED-3A02F85752A9}">
      <dsp:nvSpPr>
        <dsp:cNvPr id="0" name=""/>
        <dsp:cNvSpPr/>
      </dsp:nvSpPr>
      <dsp:spPr>
        <a:xfrm>
          <a:off x="257" y="1376060"/>
          <a:ext cx="3750786" cy="13105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/>
            <a:t>254</a:t>
          </a:r>
        </a:p>
      </dsp:txBody>
      <dsp:txXfrm>
        <a:off x="257" y="1376060"/>
        <a:ext cx="3750786" cy="131050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30618A-F9EC-4464-98B3-BBF279C61A74}">
      <dsp:nvSpPr>
        <dsp:cNvPr id="0" name=""/>
        <dsp:cNvSpPr/>
      </dsp:nvSpPr>
      <dsp:spPr>
        <a:xfrm>
          <a:off x="265082" y="542"/>
          <a:ext cx="1557869" cy="9347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300" kern="1200" dirty="0" smtClean="0"/>
            <a:t>281</a:t>
          </a:r>
          <a:endParaRPr lang="it-IT" sz="4300" kern="1200" dirty="0"/>
        </a:p>
      </dsp:txBody>
      <dsp:txXfrm>
        <a:off x="265082" y="542"/>
        <a:ext cx="1557869" cy="93472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0B34CA-F10C-495A-A749-F03B454B1831}">
      <dsp:nvSpPr>
        <dsp:cNvPr id="0" name=""/>
        <dsp:cNvSpPr/>
      </dsp:nvSpPr>
      <dsp:spPr>
        <a:xfrm>
          <a:off x="34169" y="180"/>
          <a:ext cx="1559072" cy="935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300" kern="1200" dirty="0" smtClean="0"/>
            <a:t>254</a:t>
          </a:r>
          <a:endParaRPr lang="it-IT" sz="4300" kern="1200" dirty="0"/>
        </a:p>
      </dsp:txBody>
      <dsp:txXfrm>
        <a:off x="34169" y="180"/>
        <a:ext cx="1559072" cy="93544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E30AE1-FF50-477E-A578-6931F27D5015}">
      <dsp:nvSpPr>
        <dsp:cNvPr id="0" name=""/>
        <dsp:cNvSpPr/>
      </dsp:nvSpPr>
      <dsp:spPr>
        <a:xfrm>
          <a:off x="976696" y="75770"/>
          <a:ext cx="2031685" cy="1079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Variazione rispetto al 2008/2009</a:t>
          </a:r>
          <a:endParaRPr lang="it-IT" sz="1900" kern="1200" dirty="0"/>
        </a:p>
      </dsp:txBody>
      <dsp:txXfrm>
        <a:off x="976696" y="75770"/>
        <a:ext cx="2031685" cy="1079496"/>
      </dsp:txXfrm>
    </dsp:sp>
    <dsp:sp modelId="{E28C5035-F670-43B9-908B-0D0B1DB67E66}">
      <dsp:nvSpPr>
        <dsp:cNvPr id="0" name=""/>
        <dsp:cNvSpPr/>
      </dsp:nvSpPr>
      <dsp:spPr>
        <a:xfrm rot="5353127">
          <a:off x="1604897" y="1606319"/>
          <a:ext cx="809174" cy="50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/>
        </a:p>
      </dsp:txBody>
      <dsp:txXfrm rot="5353127">
        <a:off x="1604897" y="1606319"/>
        <a:ext cx="809174" cy="503858"/>
      </dsp:txXfrm>
    </dsp:sp>
    <dsp:sp modelId="{5FB3FE5F-24FD-4460-B229-33134199E6A2}">
      <dsp:nvSpPr>
        <dsp:cNvPr id="0" name=""/>
        <dsp:cNvSpPr/>
      </dsp:nvSpPr>
      <dsp:spPr>
        <a:xfrm>
          <a:off x="1008112" y="2520280"/>
          <a:ext cx="2031685" cy="798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-</a:t>
          </a:r>
          <a:r>
            <a:rPr lang="it-IT" sz="1800" b="1" kern="1200" dirty="0" smtClean="0">
              <a:solidFill>
                <a:srgbClr val="002060"/>
              </a:solidFill>
            </a:rPr>
            <a:t>9,61%</a:t>
          </a:r>
          <a:endParaRPr lang="it-IT" sz="1800" b="1" kern="1200" dirty="0">
            <a:solidFill>
              <a:srgbClr val="002060"/>
            </a:solidFill>
          </a:endParaRPr>
        </a:p>
      </dsp:txBody>
      <dsp:txXfrm>
        <a:off x="1008112" y="2520280"/>
        <a:ext cx="2031685" cy="798278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D2741B-2562-4787-AB48-E751B4814F2D}">
      <dsp:nvSpPr>
        <dsp:cNvPr id="0" name=""/>
        <dsp:cNvSpPr/>
      </dsp:nvSpPr>
      <dsp:spPr>
        <a:xfrm>
          <a:off x="92998" y="762"/>
          <a:ext cx="1470186" cy="1470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2060"/>
              </a:solidFill>
            </a:rPr>
            <a:t>Età media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2060"/>
              </a:solidFill>
            </a:rPr>
            <a:t>32</a:t>
          </a:r>
          <a:endParaRPr lang="it-IT" sz="2000" b="1" kern="1200" dirty="0">
            <a:solidFill>
              <a:srgbClr val="002060"/>
            </a:solidFill>
          </a:endParaRPr>
        </a:p>
      </dsp:txBody>
      <dsp:txXfrm>
        <a:off x="92998" y="762"/>
        <a:ext cx="1470186" cy="1470186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D2741B-2562-4787-AB48-E751B4814F2D}">
      <dsp:nvSpPr>
        <dsp:cNvPr id="0" name=""/>
        <dsp:cNvSpPr/>
      </dsp:nvSpPr>
      <dsp:spPr>
        <a:xfrm>
          <a:off x="92998" y="762"/>
          <a:ext cx="1470186" cy="1470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2060"/>
              </a:solidFill>
            </a:rPr>
            <a:t>Età media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2060"/>
              </a:solidFill>
            </a:rPr>
            <a:t>32</a:t>
          </a:r>
          <a:endParaRPr lang="it-IT" sz="2000" b="1" kern="1200" dirty="0">
            <a:solidFill>
              <a:srgbClr val="002060"/>
            </a:solidFill>
          </a:endParaRPr>
        </a:p>
      </dsp:txBody>
      <dsp:txXfrm>
        <a:off x="92998" y="762"/>
        <a:ext cx="1470186" cy="1470186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D851DB-93D3-4BE4-B008-1608D1822F84}">
      <dsp:nvSpPr>
        <dsp:cNvPr id="0" name=""/>
        <dsp:cNvSpPr/>
      </dsp:nvSpPr>
      <dsp:spPr>
        <a:xfrm rot="5400000">
          <a:off x="2270057" y="-776246"/>
          <a:ext cx="748151" cy="24885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/>
            <a:t>Frequenza ingresso </a:t>
          </a:r>
          <a:br>
            <a:rPr lang="it-IT" sz="1800" kern="1200" dirty="0"/>
          </a:br>
          <a:r>
            <a:rPr lang="it-IT" sz="1800" kern="1200" dirty="0"/>
            <a:t>(in media)</a:t>
          </a:r>
        </a:p>
      </dsp:txBody>
      <dsp:txXfrm rot="5400000">
        <a:off x="2270057" y="-776246"/>
        <a:ext cx="748151" cy="2488596"/>
      </dsp:txXfrm>
    </dsp:sp>
    <dsp:sp modelId="{4E19F543-945C-4722-AB8A-44E84E9B9E25}">
      <dsp:nvSpPr>
        <dsp:cNvPr id="0" name=""/>
        <dsp:cNvSpPr/>
      </dsp:nvSpPr>
      <dsp:spPr>
        <a:xfrm>
          <a:off x="0" y="457"/>
          <a:ext cx="1399835" cy="935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800" b="1" kern="1200"/>
            <a:t>1,5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400" kern="1200"/>
            <a:t>volte</a:t>
          </a:r>
        </a:p>
      </dsp:txBody>
      <dsp:txXfrm>
        <a:off x="0" y="457"/>
        <a:ext cx="1399835" cy="935189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D851DB-93D3-4BE4-B008-1608D1822F84}">
      <dsp:nvSpPr>
        <dsp:cNvPr id="0" name=""/>
        <dsp:cNvSpPr/>
      </dsp:nvSpPr>
      <dsp:spPr>
        <a:xfrm rot="5400000">
          <a:off x="1834382" y="-613891"/>
          <a:ext cx="936102" cy="21638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/>
            <a:t>Frequenza ingresso </a:t>
          </a:r>
          <a:br>
            <a:rPr lang="it-IT" sz="1600" kern="1200" dirty="0"/>
          </a:br>
          <a:r>
            <a:rPr lang="it-IT" sz="1600" kern="1200" dirty="0"/>
            <a:t>(in media)</a:t>
          </a:r>
        </a:p>
      </dsp:txBody>
      <dsp:txXfrm rot="5400000">
        <a:off x="1834382" y="-613891"/>
        <a:ext cx="936102" cy="2163885"/>
      </dsp:txXfrm>
    </dsp:sp>
    <dsp:sp modelId="{4E19F543-945C-4722-AB8A-44E84E9B9E25}">
      <dsp:nvSpPr>
        <dsp:cNvPr id="0" name=""/>
        <dsp:cNvSpPr/>
      </dsp:nvSpPr>
      <dsp:spPr>
        <a:xfrm>
          <a:off x="1652" y="457"/>
          <a:ext cx="1217185" cy="935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000" b="1" kern="1200"/>
            <a:t>1,2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400" kern="1200"/>
            <a:t>volte</a:t>
          </a:r>
        </a:p>
      </dsp:txBody>
      <dsp:txXfrm>
        <a:off x="1652" y="457"/>
        <a:ext cx="1217185" cy="935189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71E2C7-915F-489B-AA1C-79BBD3C2F3A5}">
      <dsp:nvSpPr>
        <dsp:cNvPr id="0" name=""/>
        <dsp:cNvSpPr/>
      </dsp:nvSpPr>
      <dsp:spPr>
        <a:xfrm>
          <a:off x="198220" y="0"/>
          <a:ext cx="1306945" cy="1008111"/>
        </a:xfrm>
        <a:prstGeom prst="upArrow">
          <a:avLst/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E8D6-6132-4111-AB6F-5DF031944E99}">
      <dsp:nvSpPr>
        <dsp:cNvPr id="0" name=""/>
        <dsp:cNvSpPr/>
      </dsp:nvSpPr>
      <dsp:spPr>
        <a:xfrm>
          <a:off x="1544373" y="0"/>
          <a:ext cx="2217846" cy="1008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Italia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+ 27,45%</a:t>
          </a:r>
          <a:endParaRPr lang="it-IT" sz="2500" kern="1200" dirty="0"/>
        </a:p>
      </dsp:txBody>
      <dsp:txXfrm>
        <a:off x="1544373" y="0"/>
        <a:ext cx="2217846" cy="1008111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71E2C7-915F-489B-AA1C-79BBD3C2F3A5}">
      <dsp:nvSpPr>
        <dsp:cNvPr id="0" name=""/>
        <dsp:cNvSpPr/>
      </dsp:nvSpPr>
      <dsp:spPr>
        <a:xfrm>
          <a:off x="198220" y="0"/>
          <a:ext cx="1306945" cy="1008111"/>
        </a:xfrm>
        <a:prstGeom prst="upArrow">
          <a:avLst/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E8D6-6132-4111-AB6F-5DF031944E99}">
      <dsp:nvSpPr>
        <dsp:cNvPr id="0" name=""/>
        <dsp:cNvSpPr/>
      </dsp:nvSpPr>
      <dsp:spPr>
        <a:xfrm>
          <a:off x="1544373" y="0"/>
          <a:ext cx="2217846" cy="1008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Romania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+ 120,00%</a:t>
          </a:r>
          <a:endParaRPr lang="it-IT" sz="2500" kern="1200" dirty="0"/>
        </a:p>
      </dsp:txBody>
      <dsp:txXfrm>
        <a:off x="1544373" y="0"/>
        <a:ext cx="2217846" cy="1008111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71E2C7-915F-489B-AA1C-79BBD3C2F3A5}">
      <dsp:nvSpPr>
        <dsp:cNvPr id="0" name=""/>
        <dsp:cNvSpPr/>
      </dsp:nvSpPr>
      <dsp:spPr>
        <a:xfrm>
          <a:off x="198220" y="0"/>
          <a:ext cx="1306945" cy="1008111"/>
        </a:xfrm>
        <a:prstGeom prst="upArrow">
          <a:avLst/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E8D6-6132-4111-AB6F-5DF031944E99}">
      <dsp:nvSpPr>
        <dsp:cNvPr id="0" name=""/>
        <dsp:cNvSpPr/>
      </dsp:nvSpPr>
      <dsp:spPr>
        <a:xfrm>
          <a:off x="1544373" y="0"/>
          <a:ext cx="2217846" cy="1008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Nigeria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+ 237,50%</a:t>
          </a:r>
          <a:endParaRPr lang="it-IT" sz="2500" kern="1200" dirty="0"/>
        </a:p>
      </dsp:txBody>
      <dsp:txXfrm>
        <a:off x="1544373" y="0"/>
        <a:ext cx="2217846" cy="10081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9D1DA4-86E9-4002-BB98-521E0CDED1E8}">
      <dsp:nvSpPr>
        <dsp:cNvPr id="0" name=""/>
        <dsp:cNvSpPr/>
      </dsp:nvSpPr>
      <dsp:spPr>
        <a:xfrm>
          <a:off x="1017984" y="1984"/>
          <a:ext cx="4060031" cy="406003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900" b="1" kern="1200" dirty="0" smtClean="0"/>
            <a:t>1</a:t>
          </a:r>
          <a:r>
            <a:rPr lang="it-IT" sz="4900" kern="1200" dirty="0" smtClean="0"/>
            <a:t> Il Paese d’origine</a:t>
          </a:r>
          <a:endParaRPr lang="it-IT" sz="4900" kern="1200" dirty="0"/>
        </a:p>
      </dsp:txBody>
      <dsp:txXfrm>
        <a:off x="1017984" y="1984"/>
        <a:ext cx="4060031" cy="4060031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718E39-5890-45B8-8D35-11527A7E9893}">
      <dsp:nvSpPr>
        <dsp:cNvPr id="0" name=""/>
        <dsp:cNvSpPr/>
      </dsp:nvSpPr>
      <dsp:spPr>
        <a:xfrm>
          <a:off x="183804" y="0"/>
          <a:ext cx="1211894" cy="1080120"/>
        </a:xfrm>
        <a:prstGeom prst="downArrow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26E9DF-AF2E-41B5-BD51-26F338C80521}">
      <dsp:nvSpPr>
        <dsp:cNvPr id="0" name=""/>
        <dsp:cNvSpPr/>
      </dsp:nvSpPr>
      <dsp:spPr>
        <a:xfrm>
          <a:off x="1432055" y="0"/>
          <a:ext cx="2056548" cy="108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Eritrea 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-80,65%</a:t>
          </a:r>
          <a:endParaRPr lang="it-IT" sz="2600" kern="1200" dirty="0"/>
        </a:p>
      </dsp:txBody>
      <dsp:txXfrm>
        <a:off x="1432055" y="0"/>
        <a:ext cx="2056548" cy="1080120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718E39-5890-45B8-8D35-11527A7E9893}">
      <dsp:nvSpPr>
        <dsp:cNvPr id="0" name=""/>
        <dsp:cNvSpPr/>
      </dsp:nvSpPr>
      <dsp:spPr>
        <a:xfrm>
          <a:off x="183804" y="0"/>
          <a:ext cx="1211894" cy="1080120"/>
        </a:xfrm>
        <a:prstGeom prst="downArrow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26E9DF-AF2E-41B5-BD51-26F338C80521}">
      <dsp:nvSpPr>
        <dsp:cNvPr id="0" name=""/>
        <dsp:cNvSpPr/>
      </dsp:nvSpPr>
      <dsp:spPr>
        <a:xfrm>
          <a:off x="1432055" y="0"/>
          <a:ext cx="2056548" cy="108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Marocco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-64,71%</a:t>
          </a:r>
          <a:endParaRPr lang="it-IT" sz="2600" kern="1200" dirty="0"/>
        </a:p>
      </dsp:txBody>
      <dsp:txXfrm>
        <a:off x="1432055" y="0"/>
        <a:ext cx="2056548" cy="108012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71E2C7-915F-489B-AA1C-79BBD3C2F3A5}">
      <dsp:nvSpPr>
        <dsp:cNvPr id="0" name=""/>
        <dsp:cNvSpPr/>
      </dsp:nvSpPr>
      <dsp:spPr>
        <a:xfrm>
          <a:off x="198220" y="0"/>
          <a:ext cx="1306945" cy="1008111"/>
        </a:xfrm>
        <a:prstGeom prst="upArrow">
          <a:avLst/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E8D6-6132-4111-AB6F-5DF031944E99}">
      <dsp:nvSpPr>
        <dsp:cNvPr id="0" name=""/>
        <dsp:cNvSpPr/>
      </dsp:nvSpPr>
      <dsp:spPr>
        <a:xfrm>
          <a:off x="1544373" y="0"/>
          <a:ext cx="2217846" cy="1008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UE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+57,89%</a:t>
          </a:r>
          <a:endParaRPr lang="it-IT" sz="2500" kern="1200" dirty="0"/>
        </a:p>
      </dsp:txBody>
      <dsp:txXfrm>
        <a:off x="1544373" y="0"/>
        <a:ext cx="2217846" cy="1008111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71E2C7-915F-489B-AA1C-79BBD3C2F3A5}">
      <dsp:nvSpPr>
        <dsp:cNvPr id="0" name=""/>
        <dsp:cNvSpPr/>
      </dsp:nvSpPr>
      <dsp:spPr>
        <a:xfrm>
          <a:off x="198220" y="0"/>
          <a:ext cx="1306945" cy="1008111"/>
        </a:xfrm>
        <a:prstGeom prst="upArrow">
          <a:avLst/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E8D6-6132-4111-AB6F-5DF031944E99}">
      <dsp:nvSpPr>
        <dsp:cNvPr id="0" name=""/>
        <dsp:cNvSpPr/>
      </dsp:nvSpPr>
      <dsp:spPr>
        <a:xfrm>
          <a:off x="1544373" y="0"/>
          <a:ext cx="2217846" cy="1008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Europa - No UE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+ 100,00%</a:t>
          </a:r>
          <a:endParaRPr lang="it-IT" sz="1900" kern="1200" dirty="0"/>
        </a:p>
      </dsp:txBody>
      <dsp:txXfrm>
        <a:off x="1544373" y="0"/>
        <a:ext cx="2217846" cy="1008111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718E39-5890-45B8-8D35-11527A7E9893}">
      <dsp:nvSpPr>
        <dsp:cNvPr id="0" name=""/>
        <dsp:cNvSpPr/>
      </dsp:nvSpPr>
      <dsp:spPr>
        <a:xfrm>
          <a:off x="183804" y="0"/>
          <a:ext cx="1211894" cy="1080120"/>
        </a:xfrm>
        <a:prstGeom prst="downArrow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26E9DF-AF2E-41B5-BD51-26F338C80521}">
      <dsp:nvSpPr>
        <dsp:cNvPr id="0" name=""/>
        <dsp:cNvSpPr/>
      </dsp:nvSpPr>
      <dsp:spPr>
        <a:xfrm>
          <a:off x="1432055" y="0"/>
          <a:ext cx="2056548" cy="108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Africa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-33,96%</a:t>
          </a:r>
          <a:endParaRPr lang="it-IT" sz="2600" kern="1200" dirty="0"/>
        </a:p>
      </dsp:txBody>
      <dsp:txXfrm>
        <a:off x="1432055" y="0"/>
        <a:ext cx="2056548" cy="1080120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718E39-5890-45B8-8D35-11527A7E9893}">
      <dsp:nvSpPr>
        <dsp:cNvPr id="0" name=""/>
        <dsp:cNvSpPr/>
      </dsp:nvSpPr>
      <dsp:spPr>
        <a:xfrm>
          <a:off x="183804" y="0"/>
          <a:ext cx="1211894" cy="1080120"/>
        </a:xfrm>
        <a:prstGeom prst="downArrow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26E9DF-AF2E-41B5-BD51-26F338C80521}">
      <dsp:nvSpPr>
        <dsp:cNvPr id="0" name=""/>
        <dsp:cNvSpPr/>
      </dsp:nvSpPr>
      <dsp:spPr>
        <a:xfrm>
          <a:off x="1432055" y="0"/>
          <a:ext cx="2056548" cy="108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Asia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-64,71%</a:t>
          </a:r>
          <a:endParaRPr lang="it-IT" sz="2600" kern="1200" dirty="0"/>
        </a:p>
      </dsp:txBody>
      <dsp:txXfrm>
        <a:off x="1432055" y="0"/>
        <a:ext cx="2056548" cy="1080120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718E39-5890-45B8-8D35-11527A7E9893}">
      <dsp:nvSpPr>
        <dsp:cNvPr id="0" name=""/>
        <dsp:cNvSpPr/>
      </dsp:nvSpPr>
      <dsp:spPr>
        <a:xfrm>
          <a:off x="183804" y="0"/>
          <a:ext cx="1211894" cy="1080120"/>
        </a:xfrm>
        <a:prstGeom prst="downArrow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26E9DF-AF2E-41B5-BD51-26F338C80521}">
      <dsp:nvSpPr>
        <dsp:cNvPr id="0" name=""/>
        <dsp:cNvSpPr/>
      </dsp:nvSpPr>
      <dsp:spPr>
        <a:xfrm>
          <a:off x="1432055" y="0"/>
          <a:ext cx="2056548" cy="108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N.D.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-75,00%</a:t>
          </a:r>
          <a:endParaRPr lang="it-IT" sz="2600" kern="1200" dirty="0"/>
        </a:p>
      </dsp:txBody>
      <dsp:txXfrm>
        <a:off x="1432055" y="0"/>
        <a:ext cx="2056548" cy="10801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9D1DA4-86E9-4002-BB98-521E0CDED1E8}">
      <dsp:nvSpPr>
        <dsp:cNvPr id="0" name=""/>
        <dsp:cNvSpPr/>
      </dsp:nvSpPr>
      <dsp:spPr>
        <a:xfrm>
          <a:off x="1017984" y="1984"/>
          <a:ext cx="4060031" cy="406003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b="1" kern="1200" dirty="0" smtClean="0"/>
            <a:t>2</a:t>
          </a:r>
          <a:r>
            <a:rPr lang="it-IT" sz="4600" kern="1200" dirty="0" smtClean="0"/>
            <a:t> Quante volte sono entrati</a:t>
          </a:r>
          <a:endParaRPr lang="it-IT" sz="4600" kern="1200" dirty="0"/>
        </a:p>
      </dsp:txBody>
      <dsp:txXfrm>
        <a:off x="1017984" y="1984"/>
        <a:ext cx="4060031" cy="406003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D851DB-93D3-4BE4-B008-1608D1822F84}">
      <dsp:nvSpPr>
        <dsp:cNvPr id="0" name=""/>
        <dsp:cNvSpPr/>
      </dsp:nvSpPr>
      <dsp:spPr>
        <a:xfrm rot="5400000">
          <a:off x="2376661" y="-833183"/>
          <a:ext cx="730805" cy="2580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/>
            <a:t>Frequenza ingresso </a:t>
          </a:r>
          <a:r>
            <a:rPr lang="it-IT" sz="1800" b="1" kern="1200" dirty="0"/>
            <a:t/>
          </a:r>
          <a:br>
            <a:rPr lang="it-IT" sz="1800" b="1" kern="1200" dirty="0"/>
          </a:br>
          <a:r>
            <a:rPr lang="it-IT" sz="1800" b="1" kern="1200" dirty="0"/>
            <a:t>(in media)</a:t>
          </a:r>
        </a:p>
      </dsp:txBody>
      <dsp:txXfrm rot="5400000">
        <a:off x="2376661" y="-833183"/>
        <a:ext cx="730805" cy="2580766"/>
      </dsp:txXfrm>
    </dsp:sp>
    <dsp:sp modelId="{4E19F543-945C-4722-AB8A-44E84E9B9E25}">
      <dsp:nvSpPr>
        <dsp:cNvPr id="0" name=""/>
        <dsp:cNvSpPr/>
      </dsp:nvSpPr>
      <dsp:spPr>
        <a:xfrm>
          <a:off x="0" y="446"/>
          <a:ext cx="1451681" cy="913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3200" kern="1200" dirty="0"/>
            <a:t>1,5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/>
            <a:t>volte</a:t>
          </a:r>
        </a:p>
      </dsp:txBody>
      <dsp:txXfrm>
        <a:off x="0" y="446"/>
        <a:ext cx="1451681" cy="91350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9D1DA4-86E9-4002-BB98-521E0CDED1E8}">
      <dsp:nvSpPr>
        <dsp:cNvPr id="0" name=""/>
        <dsp:cNvSpPr/>
      </dsp:nvSpPr>
      <dsp:spPr>
        <a:xfrm>
          <a:off x="1017984" y="1984"/>
          <a:ext cx="4060031" cy="406003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b="1" kern="1200" dirty="0" smtClean="0"/>
            <a:t>3</a:t>
          </a:r>
          <a:r>
            <a:rPr lang="it-IT" sz="6500" kern="1200" dirty="0" smtClean="0"/>
            <a:t> L’età</a:t>
          </a:r>
          <a:endParaRPr lang="it-IT" sz="6500" kern="1200" dirty="0"/>
        </a:p>
      </dsp:txBody>
      <dsp:txXfrm>
        <a:off x="1017984" y="1984"/>
        <a:ext cx="4060031" cy="406003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E7BEA7-5D83-4438-8FF8-C91EDEB72C11}">
      <dsp:nvSpPr>
        <dsp:cNvPr id="0" name=""/>
        <dsp:cNvSpPr/>
      </dsp:nvSpPr>
      <dsp:spPr>
        <a:xfrm rot="5400000">
          <a:off x="3205246" y="-1144240"/>
          <a:ext cx="934323" cy="3456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600" kern="1200" dirty="0" smtClean="0"/>
            <a:t>L'ospite più giovane</a:t>
          </a:r>
          <a:endParaRPr lang="it-IT" sz="2600" kern="1200" dirty="0"/>
        </a:p>
      </dsp:txBody>
      <dsp:txXfrm rot="5400000">
        <a:off x="3205246" y="-1144240"/>
        <a:ext cx="934323" cy="3456384"/>
      </dsp:txXfrm>
    </dsp:sp>
    <dsp:sp modelId="{0D41C4EF-A397-414C-A67F-A0D4EA912531}">
      <dsp:nvSpPr>
        <dsp:cNvPr id="0" name=""/>
        <dsp:cNvSpPr/>
      </dsp:nvSpPr>
      <dsp:spPr>
        <a:xfrm>
          <a:off x="0" y="0"/>
          <a:ext cx="1944216" cy="1167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900" kern="1200" dirty="0" smtClean="0"/>
            <a:t>12</a:t>
          </a:r>
          <a:endParaRPr lang="it-IT" sz="5900" kern="1200" dirty="0"/>
        </a:p>
      </dsp:txBody>
      <dsp:txXfrm>
        <a:off x="0" y="0"/>
        <a:ext cx="1944216" cy="116790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E7BEA7-5D83-4438-8FF8-C91EDEB72C11}">
      <dsp:nvSpPr>
        <dsp:cNvPr id="0" name=""/>
        <dsp:cNvSpPr/>
      </dsp:nvSpPr>
      <dsp:spPr>
        <a:xfrm rot="5400000">
          <a:off x="4282486" y="-1651176"/>
          <a:ext cx="934323" cy="44702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100" kern="1200" dirty="0" smtClean="0"/>
            <a:t>L'ospite più anziano</a:t>
          </a:r>
          <a:endParaRPr lang="it-IT" sz="3100" kern="1200" dirty="0"/>
        </a:p>
      </dsp:txBody>
      <dsp:txXfrm rot="5400000">
        <a:off x="4282486" y="-1651176"/>
        <a:ext cx="934323" cy="4470256"/>
      </dsp:txXfrm>
    </dsp:sp>
    <dsp:sp modelId="{0D41C4EF-A397-414C-A67F-A0D4EA912531}">
      <dsp:nvSpPr>
        <dsp:cNvPr id="0" name=""/>
        <dsp:cNvSpPr/>
      </dsp:nvSpPr>
      <dsp:spPr>
        <a:xfrm>
          <a:off x="0" y="0"/>
          <a:ext cx="2514519" cy="1167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900" kern="1200" dirty="0" smtClean="0"/>
            <a:t>71</a:t>
          </a:r>
          <a:endParaRPr lang="it-IT" sz="5900" kern="1200" dirty="0"/>
        </a:p>
      </dsp:txBody>
      <dsp:txXfrm>
        <a:off x="0" y="0"/>
        <a:ext cx="2514519" cy="116790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E7BEA7-5D83-4438-8FF8-C91EDEB72C11}">
      <dsp:nvSpPr>
        <dsp:cNvPr id="0" name=""/>
        <dsp:cNvSpPr/>
      </dsp:nvSpPr>
      <dsp:spPr>
        <a:xfrm rot="5400000">
          <a:off x="4919036" y="-1950729"/>
          <a:ext cx="934323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4700" kern="1200" dirty="0" smtClean="0"/>
            <a:t>Età media</a:t>
          </a:r>
          <a:endParaRPr lang="it-IT" sz="4700" kern="1200" dirty="0"/>
        </a:p>
      </dsp:txBody>
      <dsp:txXfrm rot="5400000">
        <a:off x="4919036" y="-1950729"/>
        <a:ext cx="934323" cy="5069363"/>
      </dsp:txXfrm>
    </dsp:sp>
    <dsp:sp modelId="{0D41C4EF-A397-414C-A67F-A0D4EA912531}">
      <dsp:nvSpPr>
        <dsp:cNvPr id="0" name=""/>
        <dsp:cNvSpPr/>
      </dsp:nvSpPr>
      <dsp:spPr>
        <a:xfrm>
          <a:off x="0" y="0"/>
          <a:ext cx="2851516" cy="1167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900" kern="1200" dirty="0" smtClean="0"/>
            <a:t>32</a:t>
          </a:r>
          <a:endParaRPr lang="it-IT" sz="5900" kern="1200" dirty="0"/>
        </a:p>
      </dsp:txBody>
      <dsp:txXfrm>
        <a:off x="0" y="0"/>
        <a:ext cx="2851516" cy="116790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9D1DA4-86E9-4002-BB98-521E0CDED1E8}">
      <dsp:nvSpPr>
        <dsp:cNvPr id="0" name=""/>
        <dsp:cNvSpPr/>
      </dsp:nvSpPr>
      <dsp:spPr>
        <a:xfrm>
          <a:off x="1017984" y="1984"/>
          <a:ext cx="4060031" cy="406003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 smtClean="0"/>
            <a:t>4</a:t>
          </a:r>
          <a:r>
            <a:rPr lang="it-IT" sz="3200" kern="1200" dirty="0" smtClean="0"/>
            <a:t> Confrontiamo i dati</a:t>
          </a:r>
          <a:endParaRPr lang="it-IT" sz="3200" kern="1200" dirty="0"/>
        </a:p>
      </dsp:txBody>
      <dsp:txXfrm>
        <a:off x="1017984" y="1984"/>
        <a:ext cx="4060031" cy="4060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72559-1811-4F7B-8C89-3A43C50E5590}" type="datetimeFigureOut">
              <a:rPr lang="it-IT" smtClean="0"/>
              <a:pPr/>
              <a:t>09/11/2010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DFBCB-CC13-41B3-BF28-6FFBC9A46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2661A-01D4-4151-B923-884DDAA2E07C}" type="datetimeFigureOut">
              <a:rPr lang="it-IT" smtClean="0"/>
              <a:pPr/>
              <a:t>09/11/2010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BD361-6695-466A-B3CA-FE39C6BB7A3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BD361-6695-466A-B3CA-FE39C6BB7A3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BD361-6695-466A-B3CA-FE39C6BB7A3C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1322F-CF4C-46BE-BCF4-4612BB0A0F73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809B-F0CD-4C23-B20B-F9C90449BD47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F898F-2CF3-47AD-8B90-9D8721F96FB4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3B81D-FEED-4E05-A9B2-AF0D642C67DC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58E73-FB22-4C66-8478-E1E789885697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781D5-92F8-4B6C-BC6B-C05B8BBDC3F7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36FAAF-2D54-4E31-A439-177562713570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6479E-6E6D-4B0B-BC0B-CE425029EFF8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944AA-CC07-4ADE-BC0A-F3C52BCABD4A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09B46-16F7-4AAA-BFF9-6BBBD5F3581A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305A3-8306-44B3-9479-8C9FD42C8A1C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1F198B-D7D6-47FC-8007-843C9C5C96EC}" type="datetime1">
              <a:rPr lang="it-IT" smtClean="0"/>
              <a:pPr/>
              <a:t>09/11/2010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357F690-0187-489E-8AC0-322CAF271FA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image" Target="../media/image3.png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18" Type="http://schemas.openxmlformats.org/officeDocument/2006/relationships/diagramData" Target="../diagrams/data13.xml"/><Relationship Id="rId26" Type="http://schemas.openxmlformats.org/officeDocument/2006/relationships/diagramColors" Target="../diagrams/colors14.xml"/><Relationship Id="rId3" Type="http://schemas.openxmlformats.org/officeDocument/2006/relationships/diagramLayout" Target="../diagrams/layout10.xml"/><Relationship Id="rId21" Type="http://schemas.openxmlformats.org/officeDocument/2006/relationships/diagramColors" Target="../diagrams/colors13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17" Type="http://schemas.openxmlformats.org/officeDocument/2006/relationships/image" Target="../media/image3.png"/><Relationship Id="rId25" Type="http://schemas.openxmlformats.org/officeDocument/2006/relationships/diagramQuickStyle" Target="../diagrams/quickStyle14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20" Type="http://schemas.openxmlformats.org/officeDocument/2006/relationships/diagramQuickStyle" Target="../diagrams/quickStyle1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24" Type="http://schemas.openxmlformats.org/officeDocument/2006/relationships/diagramLayout" Target="../diagrams/layout14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23" Type="http://schemas.openxmlformats.org/officeDocument/2006/relationships/diagramData" Target="../diagrams/data14.xml"/><Relationship Id="rId10" Type="http://schemas.openxmlformats.org/officeDocument/2006/relationships/diagramColors" Target="../diagrams/colors11.xml"/><Relationship Id="rId19" Type="http://schemas.openxmlformats.org/officeDocument/2006/relationships/diagramLayout" Target="../diagrams/layout13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Relationship Id="rId22" Type="http://schemas.microsoft.com/office/2007/relationships/diagramDrawing" Target="../diagrams/drawing13.xml"/><Relationship Id="rId27" Type="http://schemas.microsoft.com/office/2007/relationships/diagramDrawing" Target="../diagrams/drawing1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5.xml"/><Relationship Id="rId7" Type="http://schemas.openxmlformats.org/officeDocument/2006/relationships/image" Target="../media/image4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Layout" Target="../diagrams/layout19.xml"/><Relationship Id="rId18" Type="http://schemas.openxmlformats.org/officeDocument/2006/relationships/diagramLayout" Target="../diagrams/layout20.xml"/><Relationship Id="rId26" Type="http://schemas.microsoft.com/office/2007/relationships/diagramDrawing" Target="../diagrams/drawing21.xml"/><Relationship Id="rId3" Type="http://schemas.openxmlformats.org/officeDocument/2006/relationships/diagramLayout" Target="../diagrams/layout17.xml"/><Relationship Id="rId21" Type="http://schemas.microsoft.com/office/2007/relationships/diagramDrawing" Target="../diagrams/drawing20.xml"/><Relationship Id="rId7" Type="http://schemas.openxmlformats.org/officeDocument/2006/relationships/diagramData" Target="../diagrams/data18.xml"/><Relationship Id="rId12" Type="http://schemas.openxmlformats.org/officeDocument/2006/relationships/diagramData" Target="../diagrams/data19.xml"/><Relationship Id="rId17" Type="http://schemas.openxmlformats.org/officeDocument/2006/relationships/diagramData" Target="../diagrams/data20.xml"/><Relationship Id="rId25" Type="http://schemas.openxmlformats.org/officeDocument/2006/relationships/diagramColors" Target="../diagrams/colors21.xml"/><Relationship Id="rId2" Type="http://schemas.openxmlformats.org/officeDocument/2006/relationships/diagramData" Target="../diagrams/data17.xml"/><Relationship Id="rId16" Type="http://schemas.microsoft.com/office/2007/relationships/diagramDrawing" Target="../diagrams/drawing19.xml"/><Relationship Id="rId20" Type="http://schemas.openxmlformats.org/officeDocument/2006/relationships/diagramColors" Target="../diagrams/colors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24" Type="http://schemas.openxmlformats.org/officeDocument/2006/relationships/diagramQuickStyle" Target="../diagrams/quickStyle21.xml"/><Relationship Id="rId5" Type="http://schemas.openxmlformats.org/officeDocument/2006/relationships/diagramColors" Target="../diagrams/colors17.xml"/><Relationship Id="rId15" Type="http://schemas.openxmlformats.org/officeDocument/2006/relationships/diagramColors" Target="../diagrams/colors19.xml"/><Relationship Id="rId23" Type="http://schemas.openxmlformats.org/officeDocument/2006/relationships/diagramLayout" Target="../diagrams/layout21.xml"/><Relationship Id="rId10" Type="http://schemas.openxmlformats.org/officeDocument/2006/relationships/diagramColors" Target="../diagrams/colors18.xml"/><Relationship Id="rId19" Type="http://schemas.openxmlformats.org/officeDocument/2006/relationships/diagramQuickStyle" Target="../diagrams/quickStyle20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Relationship Id="rId14" Type="http://schemas.openxmlformats.org/officeDocument/2006/relationships/diagramQuickStyle" Target="../diagrams/quickStyle19.xml"/><Relationship Id="rId22" Type="http://schemas.openxmlformats.org/officeDocument/2006/relationships/diagramData" Target="../diagrams/data21.xml"/><Relationship Id="rId27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13" Type="http://schemas.openxmlformats.org/officeDocument/2006/relationships/diagramData" Target="../diagrams/data24.xml"/><Relationship Id="rId18" Type="http://schemas.openxmlformats.org/officeDocument/2006/relationships/diagramData" Target="../diagrams/data25.xml"/><Relationship Id="rId26" Type="http://schemas.openxmlformats.org/officeDocument/2006/relationships/diagramColors" Target="../diagrams/colors26.xml"/><Relationship Id="rId3" Type="http://schemas.openxmlformats.org/officeDocument/2006/relationships/diagramData" Target="../diagrams/data22.xml"/><Relationship Id="rId21" Type="http://schemas.openxmlformats.org/officeDocument/2006/relationships/diagramColors" Target="../diagrams/colors25.xml"/><Relationship Id="rId7" Type="http://schemas.microsoft.com/office/2007/relationships/diagramDrawing" Target="../diagrams/drawing22.xml"/><Relationship Id="rId12" Type="http://schemas.microsoft.com/office/2007/relationships/diagramDrawing" Target="../diagrams/drawing23.xml"/><Relationship Id="rId17" Type="http://schemas.microsoft.com/office/2007/relationships/diagramDrawing" Target="../diagrams/drawing24.xml"/><Relationship Id="rId25" Type="http://schemas.openxmlformats.org/officeDocument/2006/relationships/diagramQuickStyle" Target="../diagrams/quickStyle26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24.xml"/><Relationship Id="rId20" Type="http://schemas.openxmlformats.org/officeDocument/2006/relationships/diagramQuickStyle" Target="../diagrams/quickStyle2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2.xml"/><Relationship Id="rId11" Type="http://schemas.openxmlformats.org/officeDocument/2006/relationships/diagramColors" Target="../diagrams/colors23.xml"/><Relationship Id="rId24" Type="http://schemas.openxmlformats.org/officeDocument/2006/relationships/diagramLayout" Target="../diagrams/layout26.xml"/><Relationship Id="rId5" Type="http://schemas.openxmlformats.org/officeDocument/2006/relationships/diagramQuickStyle" Target="../diagrams/quickStyle22.xml"/><Relationship Id="rId15" Type="http://schemas.openxmlformats.org/officeDocument/2006/relationships/diagramQuickStyle" Target="../diagrams/quickStyle24.xml"/><Relationship Id="rId23" Type="http://schemas.openxmlformats.org/officeDocument/2006/relationships/diagramData" Target="../diagrams/data26.xml"/><Relationship Id="rId10" Type="http://schemas.openxmlformats.org/officeDocument/2006/relationships/diagramQuickStyle" Target="../diagrams/quickStyle23.xml"/><Relationship Id="rId19" Type="http://schemas.openxmlformats.org/officeDocument/2006/relationships/diagramLayout" Target="../diagrams/layout25.xml"/><Relationship Id="rId4" Type="http://schemas.openxmlformats.org/officeDocument/2006/relationships/diagramLayout" Target="../diagrams/layout22.xml"/><Relationship Id="rId9" Type="http://schemas.openxmlformats.org/officeDocument/2006/relationships/diagramLayout" Target="../diagrams/layout23.xml"/><Relationship Id="rId14" Type="http://schemas.openxmlformats.org/officeDocument/2006/relationships/diagramLayout" Target="../diagrams/layout24.xml"/><Relationship Id="rId22" Type="http://schemas.microsoft.com/office/2007/relationships/diagramDrawing" Target="../diagrams/drawing25.xml"/><Relationship Id="rId27" Type="http://schemas.microsoft.com/office/2007/relationships/diagramDrawing" Target="../diagrams/drawing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4.png"/><Relationship Id="rId7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149080"/>
            <a:ext cx="3790950" cy="2390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620689"/>
            <a:ext cx="7772400" cy="1152128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chemeClr val="accent3">
                    <a:lumMod val="75000"/>
                  </a:schemeClr>
                </a:solidFill>
              </a:rPr>
              <a:t>     Caritas </a:t>
            </a:r>
            <a:r>
              <a:rPr lang="it-IT" sz="2800" b="1" dirty="0">
                <a:solidFill>
                  <a:schemeClr val="accent3">
                    <a:lumMod val="75000"/>
                  </a:schemeClr>
                </a:solidFill>
              </a:rPr>
              <a:t>Diocesana di Bari- Bitonto</a:t>
            </a:r>
            <a:r>
              <a:rPr lang="it-IT" sz="20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it-IT" sz="20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        </a:t>
            </a:r>
            <a:r>
              <a:rPr lang="it-IT" sz="1800" dirty="0" smtClean="0">
                <a:solidFill>
                  <a:schemeClr val="accent3">
                    <a:lumMod val="75000"/>
                  </a:schemeClr>
                </a:solidFill>
              </a:rPr>
              <a:t>Osservatorio Diocesano delle risorse e delle povertà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it-IT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068960"/>
            <a:ext cx="7772400" cy="1656184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</a:rPr>
              <a:t>Indagine statistica sugli ospiti del Dormitorio “don Vito Diana”</a:t>
            </a:r>
          </a:p>
          <a:p>
            <a:r>
              <a:rPr lang="it-IT" sz="3200" b="1" dirty="0" smtClean="0">
                <a:solidFill>
                  <a:srgbClr val="002060"/>
                </a:solidFill>
              </a:rPr>
              <a:t>Report 2010</a:t>
            </a:r>
          </a:p>
          <a:p>
            <a:endParaRPr lang="it-IT" sz="3200" b="1" dirty="0" smtClean="0">
              <a:solidFill>
                <a:srgbClr val="002060"/>
              </a:solidFill>
            </a:endParaRPr>
          </a:p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4" cstate="print"/>
          <a:srcRect l="15385" t="6097" r="49321" b="8537"/>
          <a:stretch>
            <a:fillRect/>
          </a:stretch>
        </p:blipFill>
        <p:spPr bwMode="auto">
          <a:xfrm>
            <a:off x="539552" y="692696"/>
            <a:ext cx="533400" cy="45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4644008" y="45811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Vincenzo Conversa (a cura di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10</a:t>
            </a:fld>
            <a:endParaRPr lang="it-IT"/>
          </a:p>
        </p:txBody>
      </p:sp>
      <p:graphicFrame>
        <p:nvGraphicFramePr>
          <p:cNvPr id="5" name="Diagramma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7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11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395536" y="1124744"/>
          <a:ext cx="8136904" cy="4712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Diagramma 7"/>
          <p:cNvGraphicFramePr/>
          <p:nvPr/>
        </p:nvGraphicFramePr>
        <p:xfrm>
          <a:off x="323528" y="5589240"/>
          <a:ext cx="4032448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12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467544" y="980728"/>
          <a:ext cx="8208912" cy="527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13</a:t>
            </a:fld>
            <a:endParaRPr lang="it-IT"/>
          </a:p>
        </p:txBody>
      </p:sp>
      <p:graphicFrame>
        <p:nvGraphicFramePr>
          <p:cNvPr id="6" name="Diagramma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8" name="Immagine 7"/>
          <p:cNvPicPr/>
          <p:nvPr/>
        </p:nvPicPr>
        <p:blipFill>
          <a:blip r:embed="rId7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14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323528" y="908720"/>
          <a:ext cx="84249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15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323528" y="1124744"/>
          <a:ext cx="842493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16</a:t>
            </a:fld>
            <a:endParaRPr lang="it-IT"/>
          </a:p>
        </p:txBody>
      </p:sp>
      <p:graphicFrame>
        <p:nvGraphicFramePr>
          <p:cNvPr id="5" name="Diagramma 4"/>
          <p:cNvGraphicFramePr/>
          <p:nvPr/>
        </p:nvGraphicFramePr>
        <p:xfrm>
          <a:off x="611560" y="1052736"/>
          <a:ext cx="5400600" cy="116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a 5"/>
          <p:cNvGraphicFramePr/>
          <p:nvPr/>
        </p:nvGraphicFramePr>
        <p:xfrm>
          <a:off x="611560" y="2492896"/>
          <a:ext cx="6984776" cy="116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ma 6"/>
          <p:cNvGraphicFramePr/>
          <p:nvPr/>
        </p:nvGraphicFramePr>
        <p:xfrm>
          <a:off x="611560" y="3933056"/>
          <a:ext cx="7920880" cy="116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9" name="Immagine 8"/>
          <p:cNvPicPr/>
          <p:nvPr/>
        </p:nvPicPr>
        <p:blipFill>
          <a:blip r:embed="rId17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17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395536" y="1268760"/>
          <a:ext cx="828092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467544" y="2636912"/>
            <a:ext cx="8208912" cy="295232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2880320" cy="21647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7200800" cy="90754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</a:t>
            </a:r>
            <a:r>
              <a:rPr lang="it-IT" sz="8900" dirty="0" smtClean="0"/>
              <a:t>P</a:t>
            </a:r>
            <a:r>
              <a:rPr lang="it-IT" dirty="0" smtClean="0"/>
              <a:t>rofilo Ospite Dormitorio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36912"/>
            <a:ext cx="2364011" cy="150056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4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asellaDiTesto 7"/>
          <p:cNvSpPr txBox="1"/>
          <p:nvPr/>
        </p:nvSpPr>
        <p:spPr>
          <a:xfrm>
            <a:off x="2915816" y="2780928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Cittadinanza:  		__</a:t>
            </a:r>
            <a:r>
              <a:rPr lang="it-IT" b="1" dirty="0" smtClean="0"/>
              <a:t>Italiana</a:t>
            </a:r>
            <a:r>
              <a:rPr lang="it-IT" dirty="0" smtClean="0"/>
              <a:t>___(25,59%)___</a:t>
            </a:r>
          </a:p>
          <a:p>
            <a:r>
              <a:rPr lang="it-IT" dirty="0" smtClean="0"/>
              <a:t>	   _____</a:t>
            </a:r>
            <a:r>
              <a:rPr lang="it-IT" b="1" dirty="0" smtClean="0"/>
              <a:t>UE</a:t>
            </a:r>
            <a:r>
              <a:rPr lang="it-IT" dirty="0" smtClean="0"/>
              <a:t>______(47,24%)___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38610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Età (in media): __</a:t>
            </a:r>
            <a:r>
              <a:rPr lang="it-IT" b="1" dirty="0" smtClean="0"/>
              <a:t>32 anni</a:t>
            </a:r>
            <a:r>
              <a:rPr lang="it-IT" dirty="0" smtClean="0"/>
              <a:t>_______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915816" y="465313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Frequenza ingresso (in media):</a:t>
            </a:r>
          </a:p>
          <a:p>
            <a:r>
              <a:rPr lang="it-IT" dirty="0" smtClean="0"/>
              <a:t> ___</a:t>
            </a:r>
            <a:r>
              <a:rPr lang="it-IT" b="1" dirty="0" smtClean="0"/>
              <a:t>1,5</a:t>
            </a:r>
            <a:r>
              <a:rPr lang="it-IT" dirty="0" smtClean="0"/>
              <a:t> volte________________</a:t>
            </a:r>
            <a:endParaRPr lang="it-IT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4077072"/>
            <a:ext cx="1184124" cy="133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sellaDiTesto 14"/>
          <p:cNvSpPr txBox="1"/>
          <p:nvPr/>
        </p:nvSpPr>
        <p:spPr>
          <a:xfrm>
            <a:off x="971600" y="465313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Sesso: __</a:t>
            </a:r>
            <a:r>
              <a:rPr lang="it-IT" b="1" dirty="0" smtClean="0"/>
              <a:t>M</a:t>
            </a:r>
            <a:r>
              <a:rPr lang="it-IT" dirty="0" smtClean="0"/>
              <a:t>_____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8" grpId="0"/>
      <p:bldP spid="9" grpId="0"/>
      <p:bldP spid="10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19</a:t>
            </a:fld>
            <a:endParaRPr lang="it-IT"/>
          </a:p>
        </p:txBody>
      </p:sp>
      <p:graphicFrame>
        <p:nvGraphicFramePr>
          <p:cNvPr id="5" name="Diagramma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7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1115616" y="1268760"/>
            <a:ext cx="864096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755576" y="692696"/>
            <a:ext cx="7463800" cy="145391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L’indagine statistica risponderà a </a:t>
            </a:r>
            <a:r>
              <a:rPr lang="it-IT" sz="6700" dirty="0" smtClean="0">
                <a:solidFill>
                  <a:schemeClr val="accent1"/>
                </a:solidFill>
              </a:rPr>
              <a:t>3</a:t>
            </a:r>
            <a:r>
              <a:rPr lang="it-IT" dirty="0" smtClean="0"/>
              <a:t>  domande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132856"/>
            <a:ext cx="8183880" cy="201622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it-IT" b="1" dirty="0" smtClean="0"/>
              <a:t>1</a:t>
            </a:r>
            <a:r>
              <a:rPr lang="it-IT" dirty="0" smtClean="0"/>
              <a:t> Da dove provengono gli ospiti del dormitorio</a:t>
            </a:r>
          </a:p>
          <a:p>
            <a:pPr>
              <a:lnSpc>
                <a:spcPct val="150000"/>
              </a:lnSpc>
            </a:pPr>
            <a:r>
              <a:rPr lang="it-IT" b="1" dirty="0" smtClean="0"/>
              <a:t>2</a:t>
            </a:r>
            <a:r>
              <a:rPr lang="it-IT" dirty="0" smtClean="0"/>
              <a:t> Quante volte vi sono entrati</a:t>
            </a:r>
          </a:p>
          <a:p>
            <a:pPr>
              <a:lnSpc>
                <a:spcPct val="150000"/>
              </a:lnSpc>
            </a:pPr>
            <a:r>
              <a:rPr lang="it-IT" b="1" dirty="0" smtClean="0"/>
              <a:t>3</a:t>
            </a:r>
            <a:r>
              <a:rPr lang="it-IT" dirty="0" smtClean="0"/>
              <a:t> Qual è la loro età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55776" y="3933056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Ed inoltre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11560" y="4725144"/>
            <a:ext cx="78488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/>
              <a:t>Confronteremo i dati del periodo </a:t>
            </a:r>
            <a:r>
              <a:rPr lang="it-IT" sz="2600" b="1" dirty="0" smtClean="0"/>
              <a:t>2008/2009</a:t>
            </a:r>
            <a:r>
              <a:rPr lang="it-IT" sz="2600" dirty="0" smtClean="0"/>
              <a:t> con quelli del </a:t>
            </a:r>
            <a:r>
              <a:rPr lang="it-IT" sz="2600" b="1" dirty="0" smtClean="0"/>
              <a:t>2009/2010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12" name="Immagine 11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283968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egnaposto testo 5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2008/2009</a:t>
            </a:r>
            <a:endParaRPr lang="it-IT" dirty="0"/>
          </a:p>
        </p:txBody>
      </p:sp>
      <p:sp>
        <p:nvSpPr>
          <p:cNvPr id="58" name="Segnaposto testo 5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r"/>
            <a:r>
              <a:rPr lang="it-IT" dirty="0" smtClean="0"/>
              <a:t>2009/2010</a:t>
            </a:r>
            <a:endParaRPr lang="it-IT" dirty="0"/>
          </a:p>
        </p:txBody>
      </p:sp>
      <p:graphicFrame>
        <p:nvGraphicFramePr>
          <p:cNvPr id="61" name="Segnaposto contenuto 60"/>
          <p:cNvGraphicFramePr>
            <a:graphicFrameLocks noGrp="1"/>
          </p:cNvGraphicFramePr>
          <p:nvPr>
            <p:ph sz="quarter" idx="2"/>
          </p:nvPr>
        </p:nvGraphicFramePr>
        <p:xfrm>
          <a:off x="539750" y="1989139"/>
          <a:ext cx="2088034" cy="935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2" name="Segnaposto contenuto 61"/>
          <p:cNvGraphicFramePr>
            <a:graphicFrameLocks noGrp="1"/>
          </p:cNvGraphicFramePr>
          <p:nvPr>
            <p:ph sz="quarter" idx="4"/>
          </p:nvPr>
        </p:nvGraphicFramePr>
        <p:xfrm>
          <a:off x="6948264" y="1989138"/>
          <a:ext cx="1627411" cy="935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60" name="CasellaDiTesto 59"/>
          <p:cNvSpPr txBox="1"/>
          <p:nvPr/>
        </p:nvSpPr>
        <p:spPr>
          <a:xfrm>
            <a:off x="539552" y="1124744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1"/>
                </a:solidFill>
              </a:rPr>
              <a:t>Popolazione</a:t>
            </a:r>
            <a:endParaRPr lang="it-IT" sz="3200" b="1" dirty="0">
              <a:solidFill>
                <a:schemeClr val="accent1"/>
              </a:solidFill>
            </a:endParaRPr>
          </a:p>
        </p:txBody>
      </p:sp>
      <p:graphicFrame>
        <p:nvGraphicFramePr>
          <p:cNvPr id="63" name="Diagramma 62"/>
          <p:cNvGraphicFramePr/>
          <p:nvPr/>
        </p:nvGraphicFramePr>
        <p:xfrm>
          <a:off x="2699792" y="2132856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4" name="CasellaDiTesto 63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65" name="Immagine 64"/>
          <p:cNvPicPr/>
          <p:nvPr/>
        </p:nvPicPr>
        <p:blipFill>
          <a:blip r:embed="rId17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1" name="Diagramma 10"/>
          <p:cNvGraphicFramePr/>
          <p:nvPr/>
        </p:nvGraphicFramePr>
        <p:xfrm>
          <a:off x="755576" y="3429000"/>
          <a:ext cx="1656184" cy="147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2" name="Diagramma 11"/>
          <p:cNvGraphicFramePr/>
          <p:nvPr/>
        </p:nvGraphicFramePr>
        <p:xfrm>
          <a:off x="6876256" y="3429000"/>
          <a:ext cx="1656184" cy="147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/>
      <p:bldP spid="58" grpId="0" build="p"/>
      <p:bldGraphic spid="61" grpId="0">
        <p:bldAsOne/>
      </p:bldGraphic>
      <p:bldGraphic spid="62" grpId="0">
        <p:bldAsOne/>
      </p:bldGraphic>
      <p:bldP spid="60" grpId="0"/>
      <p:bldGraphic spid="63" grpId="0">
        <p:bldAsOne/>
      </p:bldGraphic>
      <p:bldGraphic spid="11" grpId="0">
        <p:bldAsOne/>
      </p:bldGraphic>
      <p:bldGraphic spid="12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r>
              <a:rPr lang="it-IT" dirty="0" smtClean="0"/>
              <a:t>Frequenze d’ingresso</a:t>
            </a:r>
            <a:endParaRPr lang="it-IT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quarter" idx="4"/>
          </p:nvPr>
        </p:nvGraphicFramePr>
        <p:xfrm>
          <a:off x="467544" y="836712"/>
          <a:ext cx="4032448" cy="3111208"/>
        </p:xfrm>
        <a:graphic>
          <a:graphicData uri="http://schemas.openxmlformats.org/drawingml/2006/table">
            <a:tbl>
              <a:tblPr/>
              <a:tblGrid>
                <a:gridCol w="1952229"/>
                <a:gridCol w="1113189"/>
                <a:gridCol w="967030"/>
              </a:tblGrid>
              <a:tr h="583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Periodo </a:t>
                      </a:r>
                      <a:r>
                        <a:rPr lang="it-IT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2009-2010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8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Frequenza ingresso</a:t>
                      </a:r>
                      <a:endParaRPr lang="it-IT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Val. Ass.</a:t>
                      </a:r>
                      <a:endParaRPr lang="it-IT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it-IT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0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Una volta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178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70,08%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Due volte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18,90%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0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 volte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5,12%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Quattro volte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5,12%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0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Cinque volte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0,79%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254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2" marR="447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21</a:t>
            </a:fld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860032" y="836711"/>
          <a:ext cx="3744416" cy="3108454"/>
        </p:xfrm>
        <a:graphic>
          <a:graphicData uri="http://schemas.openxmlformats.org/drawingml/2006/table">
            <a:tbl>
              <a:tblPr/>
              <a:tblGrid>
                <a:gridCol w="1801907"/>
                <a:gridCol w="790381"/>
                <a:gridCol w="1152128"/>
              </a:tblGrid>
              <a:tr h="56204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Periodo 2008-2009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Frequenza ingresso</a:t>
                      </a:r>
                      <a:endParaRPr lang="it-IT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Val. Ass.</a:t>
                      </a:r>
                      <a:endParaRPr lang="it-IT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it-IT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16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Una volta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241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85,77%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Due volte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10,68%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16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 volte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3,56%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281</a:t>
                      </a: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22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5" name="Diagramma 14"/>
          <p:cNvGraphicFramePr/>
          <p:nvPr/>
        </p:nvGraphicFramePr>
        <p:xfrm>
          <a:off x="467544" y="4149080"/>
          <a:ext cx="3888432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agramma 15"/>
          <p:cNvGraphicFramePr/>
          <p:nvPr/>
        </p:nvGraphicFramePr>
        <p:xfrm>
          <a:off x="5004048" y="4149080"/>
          <a:ext cx="3384376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5" grpId="0">
        <p:bldAsOne/>
      </p:bldGraphic>
      <p:bldGraphic spid="16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PODIO 2008/2009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 smtClean="0"/>
              <a:t>PODIO 2009/2010</a:t>
            </a:r>
          </a:p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22</a:t>
            </a:fld>
            <a:endParaRPr lang="it-IT"/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sz="quarter" idx="4"/>
          </p:nvPr>
        </p:nvGraphicFramePr>
        <p:xfrm>
          <a:off x="4652963" y="1447800"/>
          <a:ext cx="3930650" cy="348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Segnaposto contenuto 12"/>
          <p:cNvGraphicFramePr>
            <a:graphicFrameLocks noGrp="1"/>
          </p:cNvGraphicFramePr>
          <p:nvPr>
            <p:ph sz="quarter" idx="2"/>
          </p:nvPr>
        </p:nvGraphicFramePr>
        <p:xfrm>
          <a:off x="611560" y="1484784"/>
          <a:ext cx="3930650" cy="348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Immagine 1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797152"/>
            <a:ext cx="642942" cy="47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magine 1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4797152"/>
            <a:ext cx="453259" cy="30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1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4797152"/>
            <a:ext cx="571504" cy="35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magine 16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4797152"/>
            <a:ext cx="733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4797152"/>
            <a:ext cx="5143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magine 18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2320" y="4797152"/>
            <a:ext cx="5143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21" name="Immagine 20"/>
          <p:cNvPicPr/>
          <p:nvPr/>
        </p:nvPicPr>
        <p:blipFill>
          <a:blip r:embed="rId10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Titolo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r>
              <a:rPr lang="it-IT" dirty="0" smtClean="0"/>
              <a:t>Il Paese d’origine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Graphic spid="12" grpId="0">
        <p:bldAsOne/>
      </p:bldGraphic>
      <p:bldGraphic spid="13" grpId="0">
        <p:bldAsOne/>
      </p:bldGraphic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Variazioni rispetto al periodo 2008/2009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23</a:t>
            </a:fld>
            <a:endParaRPr lang="it-IT"/>
          </a:p>
        </p:txBody>
      </p:sp>
      <p:graphicFrame>
        <p:nvGraphicFramePr>
          <p:cNvPr id="9" name="Diagramma 8"/>
          <p:cNvGraphicFramePr/>
          <p:nvPr/>
        </p:nvGraphicFramePr>
        <p:xfrm>
          <a:off x="611560" y="2204864"/>
          <a:ext cx="396044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ma 12"/>
          <p:cNvGraphicFramePr/>
          <p:nvPr/>
        </p:nvGraphicFramePr>
        <p:xfrm>
          <a:off x="611560" y="3501008"/>
          <a:ext cx="396044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ma 13"/>
          <p:cNvGraphicFramePr/>
          <p:nvPr/>
        </p:nvGraphicFramePr>
        <p:xfrm>
          <a:off x="611560" y="4797152"/>
          <a:ext cx="396044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6" name="Diagramma 15"/>
          <p:cNvGraphicFramePr/>
          <p:nvPr/>
        </p:nvGraphicFramePr>
        <p:xfrm>
          <a:off x="4355976" y="2204864"/>
          <a:ext cx="367240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755576" y="162880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B050"/>
                </a:solidFill>
              </a:rPr>
              <a:t>Chi sale …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644008" y="162880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… e chi scende</a:t>
            </a:r>
            <a:endParaRPr lang="it-IT" sz="2400" dirty="0">
              <a:solidFill>
                <a:srgbClr val="FF0000"/>
              </a:solidFill>
            </a:endParaRPr>
          </a:p>
        </p:txBody>
      </p:sp>
      <p:graphicFrame>
        <p:nvGraphicFramePr>
          <p:cNvPr id="19" name="Diagramma 18"/>
          <p:cNvGraphicFramePr/>
          <p:nvPr/>
        </p:nvGraphicFramePr>
        <p:xfrm>
          <a:off x="4355976" y="3501008"/>
          <a:ext cx="367240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21" name="Immagine 20"/>
          <p:cNvPicPr/>
          <p:nvPr/>
        </p:nvPicPr>
        <p:blipFill>
          <a:blip r:embed="rId27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3" grpId="0">
        <p:bldAsOne/>
      </p:bldGraphic>
      <p:bldGraphic spid="14" grpId="0">
        <p:bldAsOne/>
      </p:bldGraphic>
      <p:bldGraphic spid="16" grpId="0">
        <p:bldAsOne/>
      </p:bldGraphic>
      <p:bldP spid="17" grpId="0"/>
      <p:bldP spid="18" grpId="0"/>
      <p:bldGraphic spid="19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4" name="Titolo 7"/>
          <p:cNvSpPr txBox="1">
            <a:spLocks/>
          </p:cNvSpPr>
          <p:nvPr/>
        </p:nvSpPr>
        <p:spPr>
          <a:xfrm>
            <a:off x="467544" y="620688"/>
            <a:ext cx="8183880" cy="907544"/>
          </a:xfrm>
          <a:prstGeom prst="rect">
            <a:avLst/>
          </a:prstGeom>
        </p:spPr>
        <p:txBody>
          <a:bodyPr vert="horz" anchor="b">
            <a:normAutofit fontScale="75000" lnSpcReduction="20000"/>
          </a:bodyPr>
          <a:lstStyle/>
          <a:p>
            <a:pPr lvl="0">
              <a:spcBef>
                <a:spcPct val="0"/>
              </a:spcBef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Variazioni rispetto al periodo 2008/2009 </a:t>
            </a:r>
            <a:r>
              <a:rPr lang="it-IT" sz="36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Regioni geografiche /Aree Politiche</a:t>
            </a:r>
            <a:endParaRPr lang="it-IT" sz="3600" b="1" dirty="0">
              <a:solidFill>
                <a:schemeClr val="accent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6" name="Immagine 5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755576" y="162880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B050"/>
                </a:solidFill>
              </a:rPr>
              <a:t>Chi sale …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44008" y="162880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… e chi scende</a:t>
            </a:r>
            <a:endParaRPr lang="it-IT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ma 8"/>
          <p:cNvGraphicFramePr/>
          <p:nvPr/>
        </p:nvGraphicFramePr>
        <p:xfrm>
          <a:off x="611560" y="2204864"/>
          <a:ext cx="396044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a 9"/>
          <p:cNvGraphicFramePr/>
          <p:nvPr/>
        </p:nvGraphicFramePr>
        <p:xfrm>
          <a:off x="611560" y="3645024"/>
          <a:ext cx="396044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Diagramma 13"/>
          <p:cNvGraphicFramePr/>
          <p:nvPr/>
        </p:nvGraphicFramePr>
        <p:xfrm>
          <a:off x="4463988" y="2204864"/>
          <a:ext cx="367240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5" name="Diagramma 14"/>
          <p:cNvGraphicFramePr/>
          <p:nvPr/>
        </p:nvGraphicFramePr>
        <p:xfrm>
          <a:off x="4463988" y="3573016"/>
          <a:ext cx="367240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6" name="Diagramma 15"/>
          <p:cNvGraphicFramePr/>
          <p:nvPr/>
        </p:nvGraphicFramePr>
        <p:xfrm>
          <a:off x="4463988" y="4797152"/>
          <a:ext cx="367240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Graphic spid="9" grpId="0">
        <p:bldAsOne/>
      </p:bldGraphic>
      <p:bldGraphic spid="10" grpId="0">
        <p:bldAsOne/>
      </p:bldGraphic>
      <p:bldGraphic spid="14" grpId="0">
        <p:bldAsOne/>
      </p:bldGraphic>
      <p:bldGraphic spid="15" grpId="0">
        <p:bldAsOne/>
      </p:bldGraphic>
      <p:bldGraphic spid="16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25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2592288" cy="138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asellaDiTesto 7"/>
          <p:cNvSpPr txBox="1"/>
          <p:nvPr/>
        </p:nvSpPr>
        <p:spPr>
          <a:xfrm>
            <a:off x="827584" y="2636912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Una visione “romantica” del fenomeno dei </a:t>
            </a:r>
            <a:r>
              <a:rPr lang="it-IT" b="1" dirty="0" err="1" smtClean="0">
                <a:solidFill>
                  <a:srgbClr val="002060"/>
                </a:solidFill>
              </a:rPr>
              <a:t>S.F.D.</a:t>
            </a:r>
            <a:r>
              <a:rPr lang="it-IT" b="1" dirty="0" smtClean="0">
                <a:solidFill>
                  <a:srgbClr val="002060"/>
                </a:solidFill>
              </a:rPr>
              <a:t>?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3212976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Fuori dai luoghi comuni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“Clochard” che è sulla strada per libera scelta, secondo uno stile di vita all’insegna della libertà, dell’anticonformismo, della rinuncia ai modelli di vita prevalenti</a:t>
            </a:r>
          </a:p>
          <a:p>
            <a:pPr algn="just"/>
            <a:r>
              <a:rPr lang="it-IT" sz="1600" dirty="0" smtClean="0"/>
              <a:t>(La persona senza dimora, Padre Alberto </a:t>
            </a:r>
            <a:r>
              <a:rPr lang="it-IT" sz="1600" dirty="0" err="1" smtClean="0"/>
              <a:t>Remondini*</a:t>
            </a:r>
            <a:r>
              <a:rPr lang="it-IT" sz="1600" dirty="0" smtClean="0"/>
              <a:t>, Mauro Travaglini**</a:t>
            </a:r>
          </a:p>
          <a:p>
            <a:pPr algn="just"/>
            <a:r>
              <a:rPr lang="it-IT" sz="1600" dirty="0" smtClean="0"/>
              <a:t>* Associazione “San Marcellino” - Genova</a:t>
            </a:r>
          </a:p>
          <a:p>
            <a:pPr algn="just"/>
            <a:r>
              <a:rPr lang="it-IT" sz="1600" dirty="0" smtClean="0"/>
              <a:t>** </a:t>
            </a:r>
            <a:r>
              <a:rPr lang="it-IT" sz="1600" dirty="0" err="1" smtClean="0"/>
              <a:t>Ser.T.</a:t>
            </a:r>
            <a:r>
              <a:rPr lang="it-IT" sz="1600" dirty="0" smtClean="0"/>
              <a:t>, Azienda USL 8 – Arezzo)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39552" y="515719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Tra i fattori determinanti: la disgregazione del nucleo familiare, la disoccupazione, il fallimento economico, all’origine del fenomeno ci possono essere pure esperienze traumatiche.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03848" y="692696"/>
            <a:ext cx="5472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“La definizione di senza fissa dimora comunica sempre un’assenza[…] queste persone vengono classificate in base alla condivisione di ciò che non hanno” </a:t>
            </a:r>
            <a:r>
              <a:rPr lang="it-IT" sz="1600" dirty="0" smtClean="0"/>
              <a:t>(</a:t>
            </a:r>
            <a:r>
              <a:rPr lang="it-IT" sz="1600" dirty="0" err="1" smtClean="0"/>
              <a:t>Bonadonna</a:t>
            </a:r>
            <a:r>
              <a:rPr lang="it-IT" sz="1600" dirty="0" smtClean="0"/>
              <a:t>, 2001) in G. </a:t>
            </a:r>
            <a:r>
              <a:rPr lang="it-IT" sz="1600" dirty="0" err="1" smtClean="0"/>
              <a:t>Scandura</a:t>
            </a:r>
            <a:r>
              <a:rPr lang="it-IT" sz="1600" dirty="0" smtClean="0"/>
              <a:t>, Tutti a casa, Il </a:t>
            </a:r>
            <a:r>
              <a:rPr lang="it-IT" sz="1600" dirty="0" err="1" smtClean="0"/>
              <a:t>Caracci</a:t>
            </a:r>
            <a:r>
              <a:rPr lang="it-IT" sz="1600" dirty="0" smtClean="0"/>
              <a:t>: etnografia dei senza fissa dimora a Bologna</a:t>
            </a:r>
            <a:endParaRPr lang="it-IT" sz="16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2592288" cy="138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683568" y="1124745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Fuori dai luoghi comuni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“Due autori torinesi hanno riportato alcune relazioni inglesi sulla vita dei </a:t>
            </a:r>
            <a:r>
              <a:rPr lang="it-IT" dirty="0" err="1" smtClean="0">
                <a:solidFill>
                  <a:srgbClr val="002060"/>
                </a:solidFill>
              </a:rPr>
              <a:t>tramps</a:t>
            </a:r>
            <a:r>
              <a:rPr lang="it-IT" dirty="0" smtClean="0">
                <a:solidFill>
                  <a:srgbClr val="002060"/>
                </a:solidFill>
              </a:rPr>
              <a:t> (vagabondi), dove si dice che: “(....) gran parte di loro, durante tutta la loro vita, non hanno dato una settimana di seguito al lavoro; e quando non sono nelle </a:t>
            </a:r>
            <a:r>
              <a:rPr lang="it-IT" dirty="0" err="1" smtClean="0">
                <a:solidFill>
                  <a:srgbClr val="002060"/>
                </a:solidFill>
              </a:rPr>
              <a:t>workhouses</a:t>
            </a:r>
            <a:r>
              <a:rPr lang="it-IT" dirty="0" smtClean="0">
                <a:solidFill>
                  <a:srgbClr val="002060"/>
                </a:solidFill>
              </a:rPr>
              <a:t> (ospizi) traggono l’esistenza dagli espedienti”</a:t>
            </a:r>
          </a:p>
          <a:p>
            <a:endParaRPr lang="it-IT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47971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Ancora oggi è diffusa l’idea che la vita dei </a:t>
            </a:r>
            <a:r>
              <a:rPr lang="it-IT" b="1" dirty="0" err="1" smtClean="0">
                <a:solidFill>
                  <a:srgbClr val="002060"/>
                </a:solidFill>
              </a:rPr>
              <a:t>S.F.D.</a:t>
            </a:r>
            <a:r>
              <a:rPr lang="it-IT" b="1" dirty="0" smtClean="0">
                <a:solidFill>
                  <a:srgbClr val="002060"/>
                </a:solidFill>
              </a:rPr>
              <a:t> sia caratterizzata da disimpegno, inerzia, rifiuto del lavoro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364502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</a:rPr>
              <a:t>Fine ‘800, da relazioni inglesi risalenti al 1866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(Fonte: La persona senza dimora, Padre Alberto </a:t>
            </a:r>
            <a:r>
              <a:rPr lang="it-IT" dirty="0" err="1" smtClean="0"/>
              <a:t>Remondini</a:t>
            </a:r>
            <a:r>
              <a:rPr lang="it-IT" dirty="0" smtClean="0"/>
              <a:t>, Mauro </a:t>
            </a:r>
            <a:r>
              <a:rPr lang="it-IT" dirty="0" err="1" smtClean="0"/>
              <a:t>Travaglini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10" name="Immagine 9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Figura a mano libera 11"/>
          <p:cNvSpPr/>
          <p:nvPr/>
        </p:nvSpPr>
        <p:spPr>
          <a:xfrm>
            <a:off x="696036" y="341194"/>
            <a:ext cx="2545307" cy="953069"/>
          </a:xfrm>
          <a:custGeom>
            <a:avLst/>
            <a:gdLst>
              <a:gd name="connsiteX0" fmla="*/ 0 w 2545307"/>
              <a:gd name="connsiteY0" fmla="*/ 40943 h 953069"/>
              <a:gd name="connsiteX1" fmla="*/ 1255594 w 2545307"/>
              <a:gd name="connsiteY1" fmla="*/ 559558 h 953069"/>
              <a:gd name="connsiteX2" fmla="*/ 1091821 w 2545307"/>
              <a:gd name="connsiteY2" fmla="*/ 13648 h 953069"/>
              <a:gd name="connsiteX3" fmla="*/ 1787857 w 2545307"/>
              <a:gd name="connsiteY3" fmla="*/ 641445 h 953069"/>
              <a:gd name="connsiteX4" fmla="*/ 2088107 w 2545307"/>
              <a:gd name="connsiteY4" fmla="*/ 163773 h 953069"/>
              <a:gd name="connsiteX5" fmla="*/ 2483892 w 2545307"/>
              <a:gd name="connsiteY5" fmla="*/ 846161 h 953069"/>
              <a:gd name="connsiteX6" fmla="*/ 2456597 w 2545307"/>
              <a:gd name="connsiteY6" fmla="*/ 805218 h 95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307" h="953069">
                <a:moveTo>
                  <a:pt x="0" y="40943"/>
                </a:moveTo>
                <a:cubicBezTo>
                  <a:pt x="536812" y="302525"/>
                  <a:pt x="1073624" y="564107"/>
                  <a:pt x="1255594" y="559558"/>
                </a:cubicBezTo>
                <a:cubicBezTo>
                  <a:pt x="1437564" y="555009"/>
                  <a:pt x="1003111" y="0"/>
                  <a:pt x="1091821" y="13648"/>
                </a:cubicBezTo>
                <a:cubicBezTo>
                  <a:pt x="1180531" y="27296"/>
                  <a:pt x="1621809" y="616424"/>
                  <a:pt x="1787857" y="641445"/>
                </a:cubicBezTo>
                <a:cubicBezTo>
                  <a:pt x="1953905" y="666466"/>
                  <a:pt x="1972101" y="129654"/>
                  <a:pt x="2088107" y="163773"/>
                </a:cubicBezTo>
                <a:cubicBezTo>
                  <a:pt x="2204113" y="197892"/>
                  <a:pt x="2422477" y="739254"/>
                  <a:pt x="2483892" y="846161"/>
                </a:cubicBezTo>
                <a:cubicBezTo>
                  <a:pt x="2545307" y="953069"/>
                  <a:pt x="2500952" y="879143"/>
                  <a:pt x="2456597" y="805218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835696" y="3068961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A quando risalgono questi scritti?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2" grpId="0" animBg="1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62068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</a:rPr>
              <a:t>Senza Fissa Dimora e (</a:t>
            </a:r>
            <a:r>
              <a:rPr lang="it-IT" sz="3600" b="1" dirty="0" err="1" smtClean="0">
                <a:solidFill>
                  <a:srgbClr val="002060"/>
                </a:solidFill>
              </a:rPr>
              <a:t>S.F.</a:t>
            </a:r>
            <a:r>
              <a:rPr lang="it-IT" sz="3600" b="1" dirty="0" smtClean="0">
                <a:solidFill>
                  <a:srgbClr val="002060"/>
                </a:solidFill>
              </a:rPr>
              <a:t>)Lavoro</a:t>
            </a:r>
            <a:endParaRPr lang="it-IT" sz="3600" b="1" dirty="0">
              <a:solidFill>
                <a:srgbClr val="00206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206084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002060"/>
                </a:solidFill>
              </a:rPr>
              <a:t>Le società occidentali contemporanee dominate da ritmi veloci, lavoratori specializzati, competizione e forti diseguaglianze sociali</a:t>
            </a:r>
            <a:endParaRPr lang="it-IT" sz="2400" dirty="0"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7584" y="357301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002060"/>
                </a:solidFill>
              </a:rPr>
              <a:t>Difficilmente si occupano di qualificare o riqualificare fasce della popolazione costrette ai margini della vita produttiva e sociale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8" name="Immagine 7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Figura a mano libera 8"/>
          <p:cNvSpPr/>
          <p:nvPr/>
        </p:nvSpPr>
        <p:spPr>
          <a:xfrm>
            <a:off x="4694830" y="4776716"/>
            <a:ext cx="4028365" cy="1139588"/>
          </a:xfrm>
          <a:custGeom>
            <a:avLst/>
            <a:gdLst>
              <a:gd name="connsiteX0" fmla="*/ 218364 w 4028365"/>
              <a:gd name="connsiteY0" fmla="*/ 0 h 1139588"/>
              <a:gd name="connsiteX1" fmla="*/ 109182 w 4028365"/>
              <a:gd name="connsiteY1" fmla="*/ 491320 h 1139588"/>
              <a:gd name="connsiteX2" fmla="*/ 873457 w 4028365"/>
              <a:gd name="connsiteY2" fmla="*/ 409433 h 1139588"/>
              <a:gd name="connsiteX3" fmla="*/ 1705970 w 4028365"/>
              <a:gd name="connsiteY3" fmla="*/ 136478 h 1139588"/>
              <a:gd name="connsiteX4" fmla="*/ 2320119 w 4028365"/>
              <a:gd name="connsiteY4" fmla="*/ 887105 h 1139588"/>
              <a:gd name="connsiteX5" fmla="*/ 3534770 w 4028365"/>
              <a:gd name="connsiteY5" fmla="*/ 368490 h 1139588"/>
              <a:gd name="connsiteX6" fmla="*/ 3957851 w 4028365"/>
              <a:gd name="connsiteY6" fmla="*/ 1037230 h 1139588"/>
              <a:gd name="connsiteX7" fmla="*/ 3957851 w 4028365"/>
              <a:gd name="connsiteY7" fmla="*/ 982639 h 113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8365" h="1139588">
                <a:moveTo>
                  <a:pt x="218364" y="0"/>
                </a:moveTo>
                <a:cubicBezTo>
                  <a:pt x="109182" y="211540"/>
                  <a:pt x="0" y="423081"/>
                  <a:pt x="109182" y="491320"/>
                </a:cubicBezTo>
                <a:cubicBezTo>
                  <a:pt x="218364" y="559559"/>
                  <a:pt x="607326" y="468573"/>
                  <a:pt x="873457" y="409433"/>
                </a:cubicBezTo>
                <a:cubicBezTo>
                  <a:pt x="1139588" y="350293"/>
                  <a:pt x="1464860" y="56866"/>
                  <a:pt x="1705970" y="136478"/>
                </a:cubicBezTo>
                <a:cubicBezTo>
                  <a:pt x="1947080" y="216090"/>
                  <a:pt x="2015319" y="848436"/>
                  <a:pt x="2320119" y="887105"/>
                </a:cubicBezTo>
                <a:cubicBezTo>
                  <a:pt x="2624919" y="925774"/>
                  <a:pt x="3261815" y="343469"/>
                  <a:pt x="3534770" y="368490"/>
                </a:cubicBezTo>
                <a:cubicBezTo>
                  <a:pt x="3807725" y="393511"/>
                  <a:pt x="3887338" y="934872"/>
                  <a:pt x="3957851" y="1037230"/>
                </a:cubicBezTo>
                <a:cubicBezTo>
                  <a:pt x="4028365" y="1139588"/>
                  <a:pt x="3993108" y="1061113"/>
                  <a:pt x="3957851" y="982639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ban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221088"/>
            <a:ext cx="2638425" cy="1743075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08720"/>
            <a:ext cx="828092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002060"/>
                </a:solidFill>
              </a:rPr>
              <a:t>“Marco: Alla gente chiedi i soldi perché non hai casa e di conseguenza, visto che non hai casa, non hai un lavoro: perché non puoi lavorare non avendo casa! Ma questa gente non lo capisce: Ti dicono: vai a lavorare e poi ti compri casa! Ma come faccio a lavorare se non ho casa? Quale lavoro, che lavoro, dove? È un circolo vizioso”</a:t>
            </a:r>
          </a:p>
          <a:p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 err="1" smtClean="0"/>
              <a:t>Bonadonna</a:t>
            </a:r>
            <a:r>
              <a:rPr lang="it-IT" dirty="0" smtClean="0"/>
              <a:t>, 2001) in G. </a:t>
            </a:r>
            <a:r>
              <a:rPr lang="it-IT" dirty="0" err="1" smtClean="0"/>
              <a:t>Scandura</a:t>
            </a:r>
            <a:r>
              <a:rPr lang="it-IT" dirty="0" smtClean="0"/>
              <a:t>, Tutti a casa, Il </a:t>
            </a:r>
            <a:r>
              <a:rPr lang="it-IT" dirty="0" err="1" smtClean="0"/>
              <a:t>Caracci</a:t>
            </a:r>
            <a:r>
              <a:rPr lang="it-IT" dirty="0" smtClean="0"/>
              <a:t>: etnografia dei senza fissa dimora a Bologna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86104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002060"/>
                </a:solidFill>
              </a:rPr>
              <a:t>Interrompere questo circolo vizioso e restituire speranza a chi l’ha persa: </a:t>
            </a:r>
            <a:r>
              <a:rPr lang="it-IT" sz="2000" b="1" dirty="0" smtClean="0">
                <a:solidFill>
                  <a:srgbClr val="0070C0"/>
                </a:solidFill>
              </a:rPr>
              <a:t>Missione Possibile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6" name="Immagine 5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sp>
        <p:nvSpPr>
          <p:cNvPr id="12" name="Figura a mano libera 11"/>
          <p:cNvSpPr/>
          <p:nvPr/>
        </p:nvSpPr>
        <p:spPr>
          <a:xfrm>
            <a:off x="2934269" y="4612943"/>
            <a:ext cx="3471081" cy="714233"/>
          </a:xfrm>
          <a:custGeom>
            <a:avLst/>
            <a:gdLst>
              <a:gd name="connsiteX0" fmla="*/ 0 w 3471081"/>
              <a:gd name="connsiteY0" fmla="*/ 0 h 714233"/>
              <a:gd name="connsiteX1" fmla="*/ 163773 w 3471081"/>
              <a:gd name="connsiteY1" fmla="*/ 423081 h 714233"/>
              <a:gd name="connsiteX2" fmla="*/ 914400 w 3471081"/>
              <a:gd name="connsiteY2" fmla="*/ 313899 h 714233"/>
              <a:gd name="connsiteX3" fmla="*/ 2006221 w 3471081"/>
              <a:gd name="connsiteY3" fmla="*/ 696036 h 714233"/>
              <a:gd name="connsiteX4" fmla="*/ 2361062 w 3471081"/>
              <a:gd name="connsiteY4" fmla="*/ 204717 h 714233"/>
              <a:gd name="connsiteX5" fmla="*/ 3302758 w 3471081"/>
              <a:gd name="connsiteY5" fmla="*/ 614150 h 714233"/>
              <a:gd name="connsiteX6" fmla="*/ 3370997 w 3471081"/>
              <a:gd name="connsiteY6" fmla="*/ 600502 h 71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71081" h="714233">
                <a:moveTo>
                  <a:pt x="0" y="0"/>
                </a:moveTo>
                <a:cubicBezTo>
                  <a:pt x="5686" y="185382"/>
                  <a:pt x="11373" y="370765"/>
                  <a:pt x="163773" y="423081"/>
                </a:cubicBezTo>
                <a:cubicBezTo>
                  <a:pt x="316173" y="475398"/>
                  <a:pt x="607325" y="268407"/>
                  <a:pt x="914400" y="313899"/>
                </a:cubicBezTo>
                <a:cubicBezTo>
                  <a:pt x="1221475" y="359391"/>
                  <a:pt x="1765111" y="714233"/>
                  <a:pt x="2006221" y="696036"/>
                </a:cubicBezTo>
                <a:cubicBezTo>
                  <a:pt x="2247331" y="677839"/>
                  <a:pt x="2144973" y="218365"/>
                  <a:pt x="2361062" y="204717"/>
                </a:cubicBezTo>
                <a:cubicBezTo>
                  <a:pt x="2577151" y="191069"/>
                  <a:pt x="3134435" y="548186"/>
                  <a:pt x="3302758" y="614150"/>
                </a:cubicBezTo>
                <a:cubicBezTo>
                  <a:pt x="3471081" y="680114"/>
                  <a:pt x="3421039" y="640308"/>
                  <a:pt x="3370997" y="600502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183880" cy="1080119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/>
              <a:t>Grazie dell’attenzione</a:t>
            </a:r>
            <a:endParaRPr lang="it-IT" sz="48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707904" y="18864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5" name="Immagine 4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355976" y="18864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1691680" y="285293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Elaborazione dati e presentazione: </a:t>
            </a:r>
            <a:r>
              <a:rPr lang="it-IT" b="1" dirty="0" smtClean="0">
                <a:solidFill>
                  <a:srgbClr val="002060"/>
                </a:solidFill>
              </a:rPr>
              <a:t>Vincenzo Conversa</a:t>
            </a:r>
            <a:endParaRPr lang="it-IT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419872" y="54868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8" name="Immagine 7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3995936" y="54868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Diagramma 8"/>
          <p:cNvGraphicFramePr/>
          <p:nvPr/>
        </p:nvGraphicFramePr>
        <p:xfrm>
          <a:off x="611560" y="1988840"/>
          <a:ext cx="7704856" cy="2686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4</a:t>
            </a:fld>
            <a:endParaRPr lang="it-IT"/>
          </a:p>
        </p:txBody>
      </p:sp>
      <p:graphicFrame>
        <p:nvGraphicFramePr>
          <p:cNvPr id="7" name="Diagramma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419872" y="54868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9" name="Immagine 8"/>
          <p:cNvPicPr/>
          <p:nvPr/>
        </p:nvPicPr>
        <p:blipFill>
          <a:blip r:embed="rId7" cstate="print"/>
          <a:srcRect l="15385" t="6097" r="49321" b="8537"/>
          <a:stretch>
            <a:fillRect/>
          </a:stretch>
        </p:blipFill>
        <p:spPr bwMode="auto">
          <a:xfrm>
            <a:off x="3995936" y="54868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179512" y="188640"/>
          <a:ext cx="8784977" cy="6480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6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323528" y="836712"/>
          <a:ext cx="8280920" cy="5636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7</a:t>
            </a:fld>
            <a:endParaRPr lang="it-IT"/>
          </a:p>
        </p:txBody>
      </p:sp>
      <p:graphicFrame>
        <p:nvGraphicFramePr>
          <p:cNvPr id="3" name="Grafico 2"/>
          <p:cNvGraphicFramePr/>
          <p:nvPr/>
        </p:nvGraphicFramePr>
        <p:xfrm>
          <a:off x="323528" y="548680"/>
          <a:ext cx="849694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magin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276872"/>
            <a:ext cx="733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924944"/>
            <a:ext cx="5143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212976"/>
            <a:ext cx="5143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850904" y="0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8" name="Immagine 7"/>
          <p:cNvPicPr/>
          <p:nvPr/>
        </p:nvPicPr>
        <p:blipFill>
          <a:blip r:embed="rId6" cstate="print"/>
          <a:srcRect l="15385" t="6097" r="49321" b="8537"/>
          <a:stretch>
            <a:fillRect/>
          </a:stretch>
        </p:blipFill>
        <p:spPr bwMode="auto">
          <a:xfrm>
            <a:off x="4427984" y="0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Grafico 8"/>
          <p:cNvGraphicFramePr/>
          <p:nvPr/>
        </p:nvGraphicFramePr>
        <p:xfrm>
          <a:off x="179512" y="4293096"/>
          <a:ext cx="309634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3275856" y="4365104"/>
          <a:ext cx="2990850" cy="2263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Grafico 10"/>
          <p:cNvGraphicFramePr/>
          <p:nvPr/>
        </p:nvGraphicFramePr>
        <p:xfrm>
          <a:off x="6012160" y="4365104"/>
          <a:ext cx="2923200" cy="2264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9" grpId="0">
        <p:bldAsOne/>
      </p:bldGraphic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8" name="Immagine 7"/>
          <p:cNvPicPr/>
          <p:nvPr/>
        </p:nvPicPr>
        <p:blipFill>
          <a:blip r:embed="rId2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Grafico 8"/>
          <p:cNvGraphicFramePr/>
          <p:nvPr/>
        </p:nvGraphicFramePr>
        <p:xfrm>
          <a:off x="395536" y="908720"/>
          <a:ext cx="8352928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F690-0187-489E-8AC0-322CAF271FA5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51520" y="908720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91880" y="332656"/>
            <a:ext cx="5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Caritas Diocesana di Bari- Bitonto</a:t>
            </a:r>
          </a:p>
        </p:txBody>
      </p:sp>
      <p:pic>
        <p:nvPicPr>
          <p:cNvPr id="7" name="Immagine 6"/>
          <p:cNvPicPr/>
          <p:nvPr/>
        </p:nvPicPr>
        <p:blipFill>
          <a:blip r:embed="rId3" cstate="print"/>
          <a:srcRect l="15385" t="6097" r="49321" b="8537"/>
          <a:stretch>
            <a:fillRect/>
          </a:stretch>
        </p:blipFill>
        <p:spPr bwMode="auto">
          <a:xfrm>
            <a:off x="4067944" y="332656"/>
            <a:ext cx="504000" cy="4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600</TotalTime>
  <Words>1202</Words>
  <Application>Microsoft Office PowerPoint</Application>
  <PresentationFormat>Presentazione su schermo (4:3)</PresentationFormat>
  <Paragraphs>270</Paragraphs>
  <Slides>29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Astro</vt:lpstr>
      <vt:lpstr>     Caritas Diocesana di Bari- Bitonto         Osservatorio Diocesano delle risorse e delle povertà </vt:lpstr>
      <vt:lpstr>L’indagine statistica risponderà a 3  domande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      Profilo Ospite Dormitorio</vt:lpstr>
      <vt:lpstr>Diapositiva 19</vt:lpstr>
      <vt:lpstr>Diapositiva 20</vt:lpstr>
      <vt:lpstr>Frequenze d’ingresso</vt:lpstr>
      <vt:lpstr>Il Paese d’origine</vt:lpstr>
      <vt:lpstr>Variazioni rispetto al periodo 2008/2009</vt:lpstr>
      <vt:lpstr>Diapositiva 24</vt:lpstr>
      <vt:lpstr>Diapositiva 25</vt:lpstr>
      <vt:lpstr>Diapositiva 26</vt:lpstr>
      <vt:lpstr>Diapositiva 27</vt:lpstr>
      <vt:lpstr>Diapositiva 28</vt:lpstr>
      <vt:lpstr>Grazie dell’attenzione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Caritas Diocesana di Bari- Bitonto         Osservatorio Diocesano delle risorse e delle povertà </dc:title>
  <dc:creator>ENZO&amp;GRAZIA</dc:creator>
  <cp:lastModifiedBy>ENZO&amp;GRAZIA</cp:lastModifiedBy>
  <cp:revision>97</cp:revision>
  <dcterms:created xsi:type="dcterms:W3CDTF">2010-11-03T16:18:52Z</dcterms:created>
  <dcterms:modified xsi:type="dcterms:W3CDTF">2010-11-09T14:26:35Z</dcterms:modified>
</cp:coreProperties>
</file>